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sldIdLst>
    <p:sldId id="256" r:id="rId2"/>
    <p:sldId id="273" r:id="rId3"/>
    <p:sldId id="298" r:id="rId4"/>
    <p:sldId id="283" r:id="rId5"/>
    <p:sldId id="257" r:id="rId6"/>
    <p:sldId id="281" r:id="rId7"/>
    <p:sldId id="260" r:id="rId8"/>
    <p:sldId id="285" r:id="rId9"/>
    <p:sldId id="288" r:id="rId10"/>
    <p:sldId id="259" r:id="rId11"/>
    <p:sldId id="262" r:id="rId12"/>
    <p:sldId id="289" r:id="rId13"/>
    <p:sldId id="293" r:id="rId14"/>
    <p:sldId id="284" r:id="rId15"/>
    <p:sldId id="291" r:id="rId16"/>
    <p:sldId id="286" r:id="rId17"/>
    <p:sldId id="266" r:id="rId18"/>
    <p:sldId id="296" r:id="rId19"/>
    <p:sldId id="297" r:id="rId20"/>
    <p:sldId id="287" r:id="rId21"/>
    <p:sldId id="294" r:id="rId22"/>
    <p:sldId id="295" r:id="rId23"/>
    <p:sldId id="276" r:id="rId24"/>
    <p:sldId id="268" r:id="rId25"/>
    <p:sldId id="269" r:id="rId26"/>
    <p:sldId id="270" r:id="rId27"/>
    <p:sldId id="282" r:id="rId28"/>
    <p:sldId id="271" r:id="rId29"/>
    <p:sldId id="272" r:id="rId30"/>
    <p:sldId id="274" r:id="rId31"/>
    <p:sldId id="280" r:id="rId32"/>
    <p:sldId id="277" r:id="rId33"/>
    <p:sldId id="265" r:id="rId34"/>
    <p:sldId id="275" r:id="rId35"/>
    <p:sldId id="278" r:id="rId36"/>
    <p:sldId id="292" r:id="rId37"/>
    <p:sldId id="300" r:id="rId38"/>
    <p:sldId id="264" r:id="rId39"/>
    <p:sldId id="299" r:id="rId40"/>
    <p:sldId id="301"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320E"/>
    <a:srgbClr val="C630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59093E9-5DBE-4941-BEAE-4EAF5671813E}" type="datetimeFigureOut">
              <a:rPr lang="en-CA" smtClean="0"/>
              <a:t>23/11/2011</a:t>
            </a:fld>
            <a:endParaRPr lang="en-CA"/>
          </a:p>
        </p:txBody>
      </p:sp>
      <p:sp>
        <p:nvSpPr>
          <p:cNvPr id="19" name="Footer Placeholder 18"/>
          <p:cNvSpPr>
            <a:spLocks noGrp="1"/>
          </p:cNvSpPr>
          <p:nvPr>
            <p:ph type="ftr" sz="quarter" idx="11"/>
          </p:nvPr>
        </p:nvSpPr>
        <p:spPr/>
        <p:txBody>
          <a:bodyPr/>
          <a:lstStyle/>
          <a:p>
            <a:endParaRPr lang="en-CA"/>
          </a:p>
        </p:txBody>
      </p:sp>
      <p:sp>
        <p:nvSpPr>
          <p:cNvPr id="27" name="Slide Number Placeholder 26"/>
          <p:cNvSpPr>
            <a:spLocks noGrp="1"/>
          </p:cNvSpPr>
          <p:nvPr>
            <p:ph type="sldNum" sz="quarter" idx="12"/>
          </p:nvPr>
        </p:nvSpPr>
        <p:spPr/>
        <p:txBody>
          <a:bodyPr/>
          <a:lstStyle/>
          <a:p>
            <a:fld id="{C0354DE4-7DA2-4E50-802F-F2F9ADDBED35}" type="slidenum">
              <a:rPr lang="en-CA" smtClean="0"/>
              <a:t>‹#›</a:t>
            </a:fld>
            <a:endParaRPr lang="en-CA"/>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9093E9-5DBE-4941-BEAE-4EAF5671813E}" type="datetimeFigureOut">
              <a:rPr lang="en-CA" smtClean="0"/>
              <a:t>23/11/2011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0354DE4-7DA2-4E50-802F-F2F9ADDBED35}" type="slidenum">
              <a:rPr lang="en-CA" smtClean="0"/>
              <a:t>‹#›</a:t>
            </a:fld>
            <a:endParaRPr lang="en-CA"/>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9093E9-5DBE-4941-BEAE-4EAF5671813E}" type="datetimeFigureOut">
              <a:rPr lang="en-CA" smtClean="0"/>
              <a:t>23/11/2011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0354DE4-7DA2-4E50-802F-F2F9ADDBED35}" type="slidenum">
              <a:rPr lang="en-CA" smtClean="0"/>
              <a:t>‹#›</a:t>
            </a:fld>
            <a:endParaRPr lang="en-CA"/>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9093E9-5DBE-4941-BEAE-4EAF5671813E}" type="datetimeFigureOut">
              <a:rPr lang="en-CA" smtClean="0"/>
              <a:t>23/11/2011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0354DE4-7DA2-4E50-802F-F2F9ADDBED35}" type="slidenum">
              <a:rPr lang="en-CA" smtClean="0"/>
              <a:t>‹#›</a:t>
            </a:fld>
            <a:endParaRPr lang="en-CA"/>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59093E9-5DBE-4941-BEAE-4EAF5671813E}" type="datetimeFigureOut">
              <a:rPr lang="en-CA" smtClean="0"/>
              <a:t>23/11/2011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0354DE4-7DA2-4E50-802F-F2F9ADDBED35}" type="slidenum">
              <a:rPr lang="en-CA" smtClean="0"/>
              <a:t>‹#›</a:t>
            </a:fld>
            <a:endParaRPr lang="en-CA"/>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59093E9-5DBE-4941-BEAE-4EAF5671813E}" type="datetimeFigureOut">
              <a:rPr lang="en-CA" smtClean="0"/>
              <a:t>23/11/2011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0354DE4-7DA2-4E50-802F-F2F9ADDBED35}" type="slidenum">
              <a:rPr lang="en-CA" smtClean="0"/>
              <a:t>‹#›</a:t>
            </a:fld>
            <a:endParaRPr lang="en-CA"/>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59093E9-5DBE-4941-BEAE-4EAF5671813E}" type="datetimeFigureOut">
              <a:rPr lang="en-CA" smtClean="0"/>
              <a:t>23/11/2011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C0354DE4-7DA2-4E50-802F-F2F9ADDBED35}" type="slidenum">
              <a:rPr lang="en-CA" smtClean="0"/>
              <a:t>‹#›</a:t>
            </a:fld>
            <a:endParaRPr lang="en-CA"/>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59093E9-5DBE-4941-BEAE-4EAF5671813E}" type="datetimeFigureOut">
              <a:rPr lang="en-CA" smtClean="0"/>
              <a:t>23/11/2011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C0354DE4-7DA2-4E50-802F-F2F9ADDBED35}" type="slidenum">
              <a:rPr lang="en-CA" smtClean="0"/>
              <a:t>‹#›</a:t>
            </a:fld>
            <a:endParaRPr lang="en-CA"/>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9093E9-5DBE-4941-BEAE-4EAF5671813E}" type="datetimeFigureOut">
              <a:rPr lang="en-CA" smtClean="0"/>
              <a:t>23/11/2011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C0354DE4-7DA2-4E50-802F-F2F9ADDBED35}" type="slidenum">
              <a:rPr lang="en-CA" smtClean="0"/>
              <a:t>‹#›</a:t>
            </a:fld>
            <a:endParaRPr lang="en-CA"/>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59093E9-5DBE-4941-BEAE-4EAF5671813E}" type="datetimeFigureOut">
              <a:rPr lang="en-CA" smtClean="0"/>
              <a:t>23/11/2011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0354DE4-7DA2-4E50-802F-F2F9ADDBED35}" type="slidenum">
              <a:rPr lang="en-CA" smtClean="0"/>
              <a:t>‹#›</a:t>
            </a:fld>
            <a:endParaRPr lang="en-CA"/>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59093E9-5DBE-4941-BEAE-4EAF5671813E}" type="datetimeFigureOut">
              <a:rPr lang="en-CA" smtClean="0"/>
              <a:t>23/11/2011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a:xfrm>
            <a:off x="8077200" y="6356350"/>
            <a:ext cx="609600" cy="365125"/>
          </a:xfrm>
        </p:spPr>
        <p:txBody>
          <a:bodyPr/>
          <a:lstStyle/>
          <a:p>
            <a:fld id="{C0354DE4-7DA2-4E50-802F-F2F9ADDBED35}" type="slidenum">
              <a:rPr lang="en-CA" smtClean="0"/>
              <a:t>‹#›</a:t>
            </a:fld>
            <a:endParaRPr lang="en-C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59093E9-5DBE-4941-BEAE-4EAF5671813E}" type="datetimeFigureOut">
              <a:rPr lang="en-CA" smtClean="0"/>
              <a:t>23/11/2011</a:t>
            </a:fld>
            <a:endParaRPr lang="en-C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C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0354DE4-7DA2-4E50-802F-F2F9ADDBED35}" type="slidenum">
              <a:rPr lang="en-CA" smtClean="0"/>
              <a:t>‹#›</a:t>
            </a:fld>
            <a:endParaRPr lang="en-C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iming>
    <p:tnLst>
      <p:par>
        <p:cTn id="1" dur="indefinite" restart="never" nodeType="tmRoot"/>
      </p:par>
    </p:tnLst>
  </p:timing>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khanacademy.org/video/the-kidney-and-nephron?playlist=Biology" TargetMode="External"/><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ciencecases.lib.buffalo.edu/cs/files/dehydration.pdf"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highered.mcgraw-hill.com/sites/0072507470/student_view0/chapter26/animation__micturition_reflex.html" TargetMode="External"/><Relationship Id="rId2" Type="http://schemas.openxmlformats.org/officeDocument/2006/relationships/hyperlink" Target="http://www.learnerstv.com/animation/animation.php?ani=238&amp;cat=biology" TargetMode="Externa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1.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biologyonline.us/Online%20A&amp;P/AP%202/Northland/AP2lab/Lab%201%20online/lab4/9.htm"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www.theatlantic.com/life/archive/2011/11/why-legalizing-organ-sales-would-help-to-save-lives-end-violence/248114/"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hyperlink" Target="http://www.learnerstv.com/animation/animation.php?ani=238&amp;cat=biology" TargetMode="External"/><Relationship Id="rId3" Type="http://schemas.openxmlformats.org/officeDocument/2006/relationships/hyperlink" Target="http://www.learnerstv.com/animation/animation.php?ani=241&amp;cat=Biology" TargetMode="External"/><Relationship Id="rId7" Type="http://schemas.openxmlformats.org/officeDocument/2006/relationships/hyperlink" Target="http://bcs.whfreeman.com/thelifewire/content/chp42/4202s.swf" TargetMode="External"/><Relationship Id="rId2" Type="http://schemas.openxmlformats.org/officeDocument/2006/relationships/hyperlink" Target="http://science.nasa.gov/science-news/science-at-nasa/2001/ast03apr_2" TargetMode="External"/><Relationship Id="rId1" Type="http://schemas.openxmlformats.org/officeDocument/2006/relationships/slideLayout" Target="../slideLayouts/slideLayout2.xml"/><Relationship Id="rId6" Type="http://schemas.openxmlformats.org/officeDocument/2006/relationships/hyperlink" Target="http://www.kscience.co.uk/animations/kidney.swf" TargetMode="External"/><Relationship Id="rId5" Type="http://schemas.openxmlformats.org/officeDocument/2006/relationships/hyperlink" Target="http://health.howstuffworks.com/human-body/systems/kidney-urinary/adam-200032.htm" TargetMode="External"/><Relationship Id="rId4" Type="http://schemas.openxmlformats.org/officeDocument/2006/relationships/hyperlink" Target="http://highered.mcgraw-hill.com/sites/0072507470/student_view0/chapter26/animation__micturition_reflex.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ciencecases.lib.buffalo.edu/cs/files/dehydration.pdf" TargetMode="External"/><Relationship Id="rId2" Type="http://schemas.openxmlformats.org/officeDocument/2006/relationships/hyperlink" Target="http://www.explorelearning.com/index.cfm?method=cResource.dspDetail&amp;ResourceID=519" TargetMode="External"/><Relationship Id="rId1" Type="http://schemas.openxmlformats.org/officeDocument/2006/relationships/slideLayout" Target="../slideLayouts/slideLayout2.xml"/><Relationship Id="rId6" Type="http://schemas.openxmlformats.org/officeDocument/2006/relationships/hyperlink" Target="http://www.clickandlearn.org/Bio/Gr12Bio/Homestasis.htm" TargetMode="External"/><Relationship Id="rId5" Type="http://schemas.openxmlformats.org/officeDocument/2006/relationships/hyperlink" Target="http://www.learnerstv.com/animation/animation.php?ani=241&amp;cat=biology" TargetMode="External"/><Relationship Id="rId4" Type="http://schemas.openxmlformats.org/officeDocument/2006/relationships/hyperlink" Target="http://biologyonline.us/Online%20A&amp;P/AP%202/Northland/AP2lab/Lab%201%20online/lab4/9.htm"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explorelearning.com/index.cfm?method=cResource.dspDetail&amp;ResourceID=519" TargetMode="External"/><Relationship Id="rId2" Type="http://schemas.openxmlformats.org/officeDocument/2006/relationships/hyperlink" Target="http://www.learnerstv.com/animation/animation.php?ani=241&amp;cat=Biology"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hyperlink" Target="http://www.khanacademy.org/video/the-kidney-and-nephron?playlist=Biology"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tx2">
                <a:lumMod val="50000"/>
              </a:schemeClr>
            </a:gs>
            <a:gs pos="1000">
              <a:schemeClr val="bg2">
                <a:tint val="83000"/>
                <a:satMod val="320000"/>
              </a:schemeClr>
            </a:gs>
            <a:gs pos="100000">
              <a:schemeClr val="bg2">
                <a:shade val="15000"/>
                <a:satMod val="320000"/>
              </a:schemeClr>
            </a:gs>
          </a:gsLst>
          <a:path path="circle">
            <a:fillToRect l="10000" t="110000" r="10000" b="100000"/>
          </a:path>
        </a:gradFill>
        <a:effectLst/>
      </p:bgPr>
    </p:bg>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484784"/>
            <a:ext cx="2519128" cy="4505391"/>
          </a:xfrm>
          <a:prstGeom prst="rect">
            <a:avLst/>
          </a:prstGeom>
          <a:noFill/>
          <a:ln w="15875">
            <a:solidFill>
              <a:schemeClr val="accent3"/>
            </a:solidFill>
            <a:miter lim="800000"/>
            <a:headEnd/>
            <a:tailEnd/>
          </a:ln>
          <a:effectLst>
            <a:glow rad="228600">
              <a:schemeClr val="accent4">
                <a:satMod val="175000"/>
                <a:alpha val="40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Lst>
        </p:spPr>
      </p:pic>
      <p:sp>
        <p:nvSpPr>
          <p:cNvPr id="2" name="Title 1"/>
          <p:cNvSpPr>
            <a:spLocks noGrp="1"/>
          </p:cNvSpPr>
          <p:nvPr>
            <p:ph type="ctrTitle"/>
          </p:nvPr>
        </p:nvSpPr>
        <p:spPr>
          <a:xfrm>
            <a:off x="3026831" y="1268760"/>
            <a:ext cx="6084168" cy="2691730"/>
          </a:xfrm>
        </p:spPr>
        <p:txBody>
          <a:bodyPr/>
          <a:lstStyle/>
          <a:p>
            <a:pPr algn="ctr"/>
            <a:r>
              <a:rPr lang="en-CA" dirty="0">
                <a:solidFill>
                  <a:schemeClr val="accent3"/>
                </a:solidFill>
              </a:rPr>
              <a:t>S</a:t>
            </a:r>
            <a:r>
              <a:rPr lang="en-CA" dirty="0" smtClean="0">
                <a:solidFill>
                  <a:schemeClr val="accent3"/>
                </a:solidFill>
              </a:rPr>
              <a:t>BI4U</a:t>
            </a:r>
            <a:br>
              <a:rPr lang="en-CA" dirty="0" smtClean="0">
                <a:solidFill>
                  <a:schemeClr val="accent3"/>
                </a:solidFill>
              </a:rPr>
            </a:br>
            <a:r>
              <a:rPr lang="en-CA" dirty="0" smtClean="0">
                <a:solidFill>
                  <a:schemeClr val="accent3"/>
                </a:solidFill>
              </a:rPr>
              <a:t>Kidney Homeostasis</a:t>
            </a:r>
            <a:endParaRPr lang="en-CA" dirty="0">
              <a:solidFill>
                <a:schemeClr val="accent3"/>
              </a:solidFill>
            </a:endParaRPr>
          </a:p>
        </p:txBody>
      </p:sp>
      <p:sp>
        <p:nvSpPr>
          <p:cNvPr id="3" name="Subtitle 2"/>
          <p:cNvSpPr>
            <a:spLocks noGrp="1"/>
          </p:cNvSpPr>
          <p:nvPr>
            <p:ph type="subTitle" idx="1"/>
          </p:nvPr>
        </p:nvSpPr>
        <p:spPr>
          <a:xfrm>
            <a:off x="4788024" y="4725144"/>
            <a:ext cx="4021038" cy="1752600"/>
          </a:xfrm>
        </p:spPr>
        <p:txBody>
          <a:bodyPr/>
          <a:lstStyle/>
          <a:p>
            <a:r>
              <a:rPr lang="en-CA" dirty="0" smtClean="0"/>
              <a:t>Jennifer McFarlane  </a:t>
            </a:r>
          </a:p>
          <a:p>
            <a:r>
              <a:rPr lang="en-CA" dirty="0" smtClean="0"/>
              <a:t>Lorraine </a:t>
            </a:r>
            <a:r>
              <a:rPr lang="en-CA" dirty="0" err="1" smtClean="0"/>
              <a:t>Garofalo</a:t>
            </a:r>
            <a:endParaRPr lang="en-CA" dirty="0"/>
          </a:p>
        </p:txBody>
      </p:sp>
    </p:spTree>
    <p:extLst>
      <p:ext uri="{BB962C8B-B14F-4D97-AF65-F5344CB8AC3E}">
        <p14:creationId xmlns:p14="http://schemas.microsoft.com/office/powerpoint/2010/main" val="22934624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Bodily Constants</a:t>
            </a:r>
            <a:endParaRPr lang="en-CA" dirty="0"/>
          </a:p>
        </p:txBody>
      </p:sp>
      <p:sp>
        <p:nvSpPr>
          <p:cNvPr id="3" name="Content Placeholder 2"/>
          <p:cNvSpPr>
            <a:spLocks noGrp="1"/>
          </p:cNvSpPr>
          <p:nvPr>
            <p:ph idx="1"/>
          </p:nvPr>
        </p:nvSpPr>
        <p:spPr/>
        <p:txBody>
          <a:bodyPr/>
          <a:lstStyle/>
          <a:p>
            <a:pPr lvl="0"/>
            <a:endParaRPr lang="en-US" dirty="0" smtClean="0"/>
          </a:p>
          <a:p>
            <a:pPr lvl="0"/>
            <a:r>
              <a:rPr lang="en-US" dirty="0"/>
              <a:t>B</a:t>
            </a:r>
            <a:r>
              <a:rPr lang="en-US" dirty="0" smtClean="0"/>
              <a:t>lood </a:t>
            </a:r>
            <a:r>
              <a:rPr lang="en-US" dirty="0"/>
              <a:t>glucose concentration </a:t>
            </a:r>
            <a:r>
              <a:rPr lang="en-US" dirty="0" smtClean="0"/>
              <a:t>= ~ 100 mg/mL</a:t>
            </a:r>
          </a:p>
          <a:p>
            <a:pPr marL="0" lvl="0" indent="0">
              <a:buNone/>
            </a:pPr>
            <a:endParaRPr lang="en-CA" dirty="0"/>
          </a:p>
          <a:p>
            <a:pPr lvl="0"/>
            <a:r>
              <a:rPr lang="en-US" dirty="0"/>
              <a:t>B</a:t>
            </a:r>
            <a:r>
              <a:rPr lang="en-US" dirty="0" smtClean="0"/>
              <a:t>lood </a:t>
            </a:r>
            <a:r>
              <a:rPr lang="en-US" dirty="0"/>
              <a:t>pressure </a:t>
            </a:r>
            <a:r>
              <a:rPr lang="en-US" dirty="0" smtClean="0"/>
              <a:t> = ~ 160/106 </a:t>
            </a:r>
            <a:r>
              <a:rPr lang="en-US" dirty="0" err="1"/>
              <a:t>K</a:t>
            </a:r>
            <a:r>
              <a:rPr lang="en-US" dirty="0" err="1" smtClean="0"/>
              <a:t>Pa</a:t>
            </a:r>
            <a:r>
              <a:rPr lang="en-US" dirty="0" smtClean="0"/>
              <a:t> </a:t>
            </a:r>
            <a:r>
              <a:rPr lang="en-US" dirty="0"/>
              <a:t>(120/80 mm Hg</a:t>
            </a:r>
            <a:r>
              <a:rPr lang="en-US" dirty="0" smtClean="0"/>
              <a:t>)</a:t>
            </a:r>
          </a:p>
          <a:p>
            <a:pPr marL="0" lvl="0" indent="0">
              <a:buNone/>
            </a:pPr>
            <a:endParaRPr lang="en-CA" dirty="0"/>
          </a:p>
          <a:p>
            <a:pPr lvl="0"/>
            <a:r>
              <a:rPr lang="en-US" dirty="0"/>
              <a:t>B</a:t>
            </a:r>
            <a:r>
              <a:rPr lang="en-US" dirty="0" smtClean="0"/>
              <a:t>ody </a:t>
            </a:r>
            <a:r>
              <a:rPr lang="en-US" dirty="0"/>
              <a:t>temperature </a:t>
            </a:r>
            <a:r>
              <a:rPr lang="en-US" dirty="0" smtClean="0"/>
              <a:t>= ~ 37ºC</a:t>
            </a:r>
          </a:p>
          <a:p>
            <a:pPr lvl="0"/>
            <a:endParaRPr lang="en-US" dirty="0"/>
          </a:p>
          <a:p>
            <a:pPr lvl="0"/>
            <a:r>
              <a:rPr lang="en-US" dirty="0" smtClean="0"/>
              <a:t>Blood pH = ~ 7</a:t>
            </a:r>
            <a:endParaRPr lang="en-CA" dirty="0"/>
          </a:p>
          <a:p>
            <a:pPr marL="0" indent="0">
              <a:buNone/>
            </a:pPr>
            <a:endParaRPr lang="en-CA" dirty="0"/>
          </a:p>
        </p:txBody>
      </p:sp>
      <p:pic>
        <p:nvPicPr>
          <p:cNvPr id="15362" name="Picture 2" descr="C:\Users\Owner\AppData\Local\Microsoft\Windows\Temporary Internet Files\Content.IE5\BNL2K6LA\MC90028105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4088" y="4149080"/>
            <a:ext cx="3282834" cy="24928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697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Placeholder 1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04048" y="2204864"/>
            <a:ext cx="3960440" cy="4483517"/>
          </a:xfrm>
        </p:spPr>
      </p:pic>
      <p:sp>
        <p:nvSpPr>
          <p:cNvPr id="3" name="Content Placeholder 2"/>
          <p:cNvSpPr>
            <a:spLocks noGrp="1"/>
          </p:cNvSpPr>
          <p:nvPr>
            <p:ph type="body" sz="half" idx="4294967295"/>
          </p:nvPr>
        </p:nvSpPr>
        <p:spPr>
          <a:xfrm>
            <a:off x="609600" y="2609850"/>
            <a:ext cx="4294733" cy="4248150"/>
          </a:xfrm>
        </p:spPr>
        <p:txBody>
          <a:bodyPr>
            <a:normAutofit/>
          </a:bodyPr>
          <a:lstStyle/>
          <a:p>
            <a:pPr marL="0" indent="0">
              <a:buNone/>
            </a:pPr>
            <a:r>
              <a:rPr lang="en-US" sz="2400" dirty="0" smtClean="0">
                <a:solidFill>
                  <a:schemeClr val="accent3"/>
                </a:solidFill>
              </a:rPr>
              <a:t>VIDEO:</a:t>
            </a:r>
            <a:r>
              <a:rPr lang="en-US" sz="2400" dirty="0" smtClean="0"/>
              <a:t>  </a:t>
            </a:r>
          </a:p>
          <a:p>
            <a:r>
              <a:rPr lang="en-US" sz="2300" dirty="0" smtClean="0"/>
              <a:t>An </a:t>
            </a:r>
            <a:r>
              <a:rPr lang="en-US" sz="2300" dirty="0"/>
              <a:t>excellent </a:t>
            </a:r>
            <a:r>
              <a:rPr lang="en-US" sz="2300" dirty="0" smtClean="0"/>
              <a:t>review </a:t>
            </a:r>
            <a:r>
              <a:rPr lang="en-US" sz="2300" dirty="0"/>
              <a:t>on the Functions and Structure of the Kidney and the Nephron</a:t>
            </a:r>
            <a:r>
              <a:rPr lang="en-US" sz="2300" dirty="0" smtClean="0"/>
              <a:t>:</a:t>
            </a:r>
          </a:p>
          <a:p>
            <a:endParaRPr lang="en-CA" sz="2300" dirty="0"/>
          </a:p>
          <a:p>
            <a:pPr marL="0" indent="0">
              <a:buNone/>
            </a:pPr>
            <a:r>
              <a:rPr lang="en-US" sz="2000" u="sng" dirty="0" smtClean="0">
                <a:hlinkClick r:id="rId3"/>
              </a:rPr>
              <a:t>http</a:t>
            </a:r>
            <a:r>
              <a:rPr lang="en-US" sz="2000" u="sng" dirty="0">
                <a:hlinkClick r:id="rId3"/>
              </a:rPr>
              <a:t>://</a:t>
            </a:r>
            <a:r>
              <a:rPr lang="en-US" sz="2000" u="sng" dirty="0" smtClean="0">
                <a:hlinkClick r:id="rId3"/>
              </a:rPr>
              <a:t>www.khanacademy.org/video/the-kidney-and-nephron?playlist=Biology</a:t>
            </a:r>
            <a:endParaRPr lang="en-CA" sz="2000" dirty="0"/>
          </a:p>
          <a:p>
            <a:pPr marL="0" indent="0">
              <a:buNone/>
            </a:pPr>
            <a:endParaRPr lang="en-CA" dirty="0"/>
          </a:p>
        </p:txBody>
      </p:sp>
      <p:sp>
        <p:nvSpPr>
          <p:cNvPr id="19" name="Title 1"/>
          <p:cNvSpPr txBox="1">
            <a:spLocks/>
          </p:cNvSpPr>
          <p:nvPr/>
        </p:nvSpPr>
        <p:spPr>
          <a:xfrm>
            <a:off x="609600" y="856488"/>
            <a:ext cx="8229600" cy="1143000"/>
          </a:xfrm>
          <a:prstGeom prst="rect">
            <a:avLst/>
          </a:prstGeom>
        </p:spPr>
        <p:txBody>
          <a:bodyPr vert="horz" lIns="0" rIns="0" bIns="0" anchor="b">
            <a:normAutofit fontScale="925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CA" dirty="0" smtClean="0"/>
              <a:t>Structure &amp; Function of the Kidney</a:t>
            </a:r>
            <a:endParaRPr lang="en-CA" dirty="0"/>
          </a:p>
        </p:txBody>
      </p:sp>
    </p:spTree>
    <p:extLst>
      <p:ext uri="{BB962C8B-B14F-4D97-AF65-F5344CB8AC3E}">
        <p14:creationId xmlns:p14="http://schemas.microsoft.com/office/powerpoint/2010/main" val="4695608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276872"/>
            <a:ext cx="8229600" cy="1143000"/>
          </a:xfrm>
        </p:spPr>
        <p:txBody>
          <a:bodyPr/>
          <a:lstStyle/>
          <a:p>
            <a:pPr algn="ctr"/>
            <a:r>
              <a:rPr lang="en-CA" dirty="0" smtClean="0"/>
              <a:t>Kidney Homeostasis</a:t>
            </a:r>
            <a:endParaRPr lang="en-CA" dirty="0"/>
          </a:p>
        </p:txBody>
      </p:sp>
    </p:spTree>
    <p:extLst>
      <p:ext uri="{BB962C8B-B14F-4D97-AF65-F5344CB8AC3E}">
        <p14:creationId xmlns:p14="http://schemas.microsoft.com/office/powerpoint/2010/main" val="34355326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8180" y="548680"/>
            <a:ext cx="8229600" cy="1143000"/>
          </a:xfrm>
        </p:spPr>
        <p:txBody>
          <a:bodyPr>
            <a:normAutofit fontScale="90000"/>
          </a:bodyPr>
          <a:lstStyle/>
          <a:p>
            <a:r>
              <a:rPr lang="en-CA" dirty="0" smtClean="0"/>
              <a:t>Think-Pair-Share Opening Activity</a:t>
            </a:r>
            <a:endParaRPr lang="en-CA" dirty="0"/>
          </a:p>
        </p:txBody>
      </p:sp>
      <p:sp>
        <p:nvSpPr>
          <p:cNvPr id="3" name="Content Placeholder 2"/>
          <p:cNvSpPr>
            <a:spLocks noGrp="1"/>
          </p:cNvSpPr>
          <p:nvPr>
            <p:ph idx="1"/>
          </p:nvPr>
        </p:nvSpPr>
        <p:spPr>
          <a:xfrm>
            <a:off x="467544" y="2060848"/>
            <a:ext cx="8229600" cy="4389120"/>
          </a:xfrm>
        </p:spPr>
        <p:txBody>
          <a:bodyPr/>
          <a:lstStyle/>
          <a:p>
            <a:r>
              <a:rPr lang="en-CA" dirty="0" smtClean="0"/>
              <a:t>Using the </a:t>
            </a:r>
            <a:r>
              <a:rPr lang="en-CA" b="1" dirty="0" smtClean="0"/>
              <a:t>next slide</a:t>
            </a:r>
            <a:r>
              <a:rPr lang="en-CA" dirty="0" smtClean="0"/>
              <a:t>, have students brainstorm on their own, then in pairs, how they think the body responds to the following internal/external stresses.  </a:t>
            </a:r>
          </a:p>
          <a:p>
            <a:r>
              <a:rPr lang="en-CA" dirty="0" smtClean="0"/>
              <a:t>Students to then share their ideas with the class (teacher facilitates).</a:t>
            </a:r>
            <a:endParaRPr lang="en-CA" dirty="0"/>
          </a:p>
        </p:txBody>
      </p:sp>
      <p:pic>
        <p:nvPicPr>
          <p:cNvPr id="23554" name="Picture 2" descr="C:\Users\Owner\AppData\Local\Microsoft\Windows\Temporary Internet Files\Content.IE5\BNL2K6LA\MC90043438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92280" y="4005064"/>
            <a:ext cx="1545500" cy="24361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85964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3274725" y="2420889"/>
            <a:ext cx="2449403" cy="2808312"/>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200" b="1" i="1" dirty="0" smtClean="0">
                <a:solidFill>
                  <a:schemeClr val="bg2"/>
                </a:solidFill>
              </a:rPr>
              <a:t>How does the body respond to internal and external stresses?</a:t>
            </a:r>
            <a:endParaRPr lang="en-CA" sz="2200" b="1" i="1" dirty="0">
              <a:solidFill>
                <a:schemeClr val="bg2"/>
              </a:solidFill>
            </a:endParaRPr>
          </a:p>
        </p:txBody>
      </p:sp>
      <p:pic>
        <p:nvPicPr>
          <p:cNvPr id="1331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5142" y="850580"/>
            <a:ext cx="2726826" cy="2000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861523"/>
            <a:ext cx="2655734" cy="200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16215" y="3709813"/>
            <a:ext cx="1851109" cy="261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ontent Placeholder 9"/>
          <p:cNvSpPr>
            <a:spLocks noGrp="1"/>
          </p:cNvSpPr>
          <p:nvPr>
            <p:ph idx="1"/>
          </p:nvPr>
        </p:nvSpPr>
        <p:spPr>
          <a:xfrm>
            <a:off x="467544" y="2052112"/>
            <a:ext cx="8686800" cy="4805888"/>
          </a:xfrm>
        </p:spPr>
        <p:txBody>
          <a:bodyPr>
            <a:normAutofit fontScale="92500" lnSpcReduction="20000"/>
          </a:bodyPr>
          <a:lstStyle/>
          <a:p>
            <a:pPr marL="0" indent="0">
              <a:buNone/>
            </a:pPr>
            <a:endParaRPr lang="en-CA" dirty="0" smtClean="0"/>
          </a:p>
          <a:p>
            <a:pPr marL="0" indent="0">
              <a:buNone/>
            </a:pPr>
            <a:endParaRPr lang="en-CA" dirty="0"/>
          </a:p>
          <a:p>
            <a:pPr marL="0" indent="0">
              <a:buNone/>
            </a:pPr>
            <a:r>
              <a:rPr lang="en-CA" sz="1600" dirty="0" smtClean="0"/>
              <a:t>	</a:t>
            </a:r>
            <a:r>
              <a:rPr lang="en-CA" sz="1800" b="1" dirty="0" smtClean="0"/>
              <a:t>     </a:t>
            </a:r>
          </a:p>
          <a:p>
            <a:pPr marL="0" indent="0">
              <a:buNone/>
            </a:pPr>
            <a:r>
              <a:rPr lang="en-CA" sz="1800" b="1" dirty="0"/>
              <a:t> </a:t>
            </a:r>
            <a:r>
              <a:rPr lang="en-CA" sz="1800" b="1" dirty="0" smtClean="0"/>
              <a:t>                   thirst		                                                           high blood pressure</a:t>
            </a:r>
          </a:p>
          <a:p>
            <a:pPr marL="0" indent="0">
              <a:buNone/>
            </a:pPr>
            <a:endParaRPr lang="en-CA" sz="1800" b="1" dirty="0"/>
          </a:p>
          <a:p>
            <a:pPr marL="0" indent="0">
              <a:buNone/>
            </a:pPr>
            <a:endParaRPr lang="en-CA" sz="1800" b="1" dirty="0" smtClean="0"/>
          </a:p>
          <a:p>
            <a:pPr marL="0" indent="0">
              <a:buNone/>
            </a:pPr>
            <a:endParaRPr lang="en-CA" sz="1800" b="1" dirty="0"/>
          </a:p>
          <a:p>
            <a:pPr marL="0" indent="0">
              <a:buNone/>
            </a:pPr>
            <a:endParaRPr lang="en-CA" sz="1800" b="1" dirty="0" smtClean="0"/>
          </a:p>
          <a:p>
            <a:pPr marL="0" indent="0">
              <a:buNone/>
            </a:pPr>
            <a:endParaRPr lang="en-CA" sz="1800" b="1" dirty="0"/>
          </a:p>
          <a:p>
            <a:pPr marL="0" indent="0">
              <a:buNone/>
            </a:pPr>
            <a:endParaRPr lang="en-CA" sz="1800" b="1" dirty="0" smtClean="0"/>
          </a:p>
          <a:p>
            <a:pPr marL="0" indent="0">
              <a:buNone/>
            </a:pPr>
            <a:endParaRPr lang="en-CA" sz="1800" b="1" dirty="0"/>
          </a:p>
          <a:p>
            <a:pPr marL="0" indent="0">
              <a:buNone/>
            </a:pPr>
            <a:endParaRPr lang="en-CA" sz="1800" b="1" dirty="0" smtClean="0"/>
          </a:p>
          <a:p>
            <a:pPr marL="0" indent="0">
              <a:buNone/>
            </a:pPr>
            <a:endParaRPr lang="en-CA" sz="1800" b="1" dirty="0"/>
          </a:p>
          <a:p>
            <a:pPr marL="0" indent="0">
              <a:buNone/>
            </a:pPr>
            <a:r>
              <a:rPr lang="en-CA" sz="1800" b="1" dirty="0"/>
              <a:t> </a:t>
            </a:r>
            <a:r>
              <a:rPr lang="en-CA" sz="1800" b="1" dirty="0" smtClean="0"/>
              <a:t>       </a:t>
            </a:r>
          </a:p>
          <a:p>
            <a:pPr marL="0" indent="0">
              <a:buNone/>
            </a:pPr>
            <a:endParaRPr lang="en-CA" sz="1800" b="1" dirty="0"/>
          </a:p>
          <a:p>
            <a:pPr marL="0" indent="0">
              <a:buNone/>
            </a:pPr>
            <a:r>
              <a:rPr lang="en-CA" sz="1800" b="1" dirty="0" smtClean="0"/>
              <a:t>           </a:t>
            </a:r>
          </a:p>
          <a:p>
            <a:pPr marL="0" indent="0">
              <a:buNone/>
            </a:pPr>
            <a:r>
              <a:rPr lang="en-CA" sz="1800" b="1" dirty="0" smtClean="0"/>
              <a:t> food poisoning			                                 abnormal blood composition</a:t>
            </a:r>
          </a:p>
          <a:p>
            <a:pPr marL="0" indent="0">
              <a:buNone/>
            </a:pPr>
            <a:endParaRPr lang="en-CA" sz="1800" b="1" dirty="0"/>
          </a:p>
          <a:p>
            <a:pPr marL="0" indent="0">
              <a:buNone/>
            </a:pPr>
            <a:endParaRPr lang="en-CA" sz="1800" b="1" dirty="0" smtClean="0"/>
          </a:p>
          <a:p>
            <a:pPr marL="0" indent="0">
              <a:buNone/>
            </a:pPr>
            <a:endParaRPr lang="en-CA" sz="1800" b="1" dirty="0"/>
          </a:p>
          <a:p>
            <a:pPr marL="0" indent="0">
              <a:buNone/>
            </a:pPr>
            <a:endParaRPr lang="en-CA" sz="1800" b="1" dirty="0" smtClean="0"/>
          </a:p>
          <a:p>
            <a:pPr marL="0" indent="0">
              <a:buNone/>
            </a:pPr>
            <a:endParaRPr lang="en-CA" sz="1800" b="1" dirty="0"/>
          </a:p>
          <a:p>
            <a:pPr marL="0" indent="0">
              <a:buNone/>
            </a:pPr>
            <a:endParaRPr lang="en-CA" sz="1800" b="1" dirty="0" smtClean="0"/>
          </a:p>
          <a:p>
            <a:pPr marL="0" indent="0">
              <a:buNone/>
            </a:pPr>
            <a:endParaRPr lang="en-CA" sz="1800" b="1" dirty="0"/>
          </a:p>
          <a:p>
            <a:pPr marL="0" indent="0">
              <a:buNone/>
            </a:pPr>
            <a:endParaRPr lang="en-CA" sz="1800" b="1" dirty="0"/>
          </a:p>
        </p:txBody>
      </p:sp>
      <p:pic>
        <p:nvPicPr>
          <p:cNvPr id="1332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0" y="3799542"/>
            <a:ext cx="1872208" cy="2433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12903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Diagnostic Assessment</a:t>
            </a:r>
            <a:endParaRPr lang="en-CA" dirty="0"/>
          </a:p>
        </p:txBody>
      </p:sp>
      <p:sp>
        <p:nvSpPr>
          <p:cNvPr id="3" name="Content Placeholder 2"/>
          <p:cNvSpPr>
            <a:spLocks noGrp="1"/>
          </p:cNvSpPr>
          <p:nvPr>
            <p:ph idx="1"/>
          </p:nvPr>
        </p:nvSpPr>
        <p:spPr/>
        <p:txBody>
          <a:bodyPr/>
          <a:lstStyle/>
          <a:p>
            <a:r>
              <a:rPr lang="en-US" dirty="0" smtClean="0"/>
              <a:t>Have students fill out a KWL </a:t>
            </a:r>
            <a:r>
              <a:rPr lang="en-US" dirty="0"/>
              <a:t>chart </a:t>
            </a:r>
            <a:r>
              <a:rPr lang="en-US" dirty="0" smtClean="0"/>
              <a:t>in pairs guide </a:t>
            </a:r>
            <a:r>
              <a:rPr lang="en-US" dirty="0"/>
              <a:t>instruction and </a:t>
            </a:r>
            <a:r>
              <a:rPr lang="en-US" dirty="0" smtClean="0"/>
              <a:t>clear </a:t>
            </a:r>
            <a:r>
              <a:rPr lang="en-US" dirty="0"/>
              <a:t>up any misconceptions </a:t>
            </a:r>
            <a:r>
              <a:rPr lang="en-US" dirty="0" smtClean="0"/>
              <a:t>about kidney homeostasis. </a:t>
            </a:r>
            <a:endParaRPr lang="en-CA" dirty="0"/>
          </a:p>
          <a:p>
            <a:pPr marL="0" indent="0">
              <a:buNone/>
            </a:pPr>
            <a:endParaRPr lang="en-CA" dirty="0"/>
          </a:p>
        </p:txBody>
      </p:sp>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452868">
            <a:off x="5492641" y="3246555"/>
            <a:ext cx="2905125" cy="3048000"/>
          </a:xfrm>
          <a:prstGeom prst="rect">
            <a:avLst/>
          </a:prstGeom>
          <a:noFill/>
          <a:ln w="9525">
            <a:solidFill>
              <a:schemeClr val="tx1">
                <a:alpha val="56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83057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692696"/>
            <a:ext cx="2644896" cy="2880320"/>
          </a:xfrm>
        </p:spPr>
        <p:txBody>
          <a:bodyPr>
            <a:normAutofit/>
          </a:bodyPr>
          <a:lstStyle/>
          <a:p>
            <a:pPr algn="ctr"/>
            <a:r>
              <a:rPr lang="en-CA" sz="3500" dirty="0" smtClean="0"/>
              <a:t>What </a:t>
            </a:r>
            <a:r>
              <a:rPr lang="en-CA" sz="3500" dirty="0"/>
              <a:t>role </a:t>
            </a:r>
            <a:r>
              <a:rPr lang="en-CA" sz="3500" dirty="0" smtClean="0"/>
              <a:t>do the </a:t>
            </a:r>
            <a:r>
              <a:rPr lang="en-CA" sz="3500" i="1" dirty="0" smtClean="0"/>
              <a:t>kidneys</a:t>
            </a:r>
            <a:r>
              <a:rPr lang="en-CA" sz="3500" dirty="0" smtClean="0"/>
              <a:t> </a:t>
            </a:r>
            <a:r>
              <a:rPr lang="en-CA" sz="3500" dirty="0"/>
              <a:t>play in homeostasis?</a:t>
            </a:r>
          </a:p>
        </p:txBody>
      </p:sp>
      <p:pic>
        <p:nvPicPr>
          <p:cNvPr id="7" name="Picture Placeholder 6"/>
          <p:cNvPicPr>
            <a:picLocks noGrp="1" noChangeAspect="1"/>
          </p:cNvPicPr>
          <p:nvPr>
            <p:ph type="pic" idx="1"/>
          </p:nvPr>
        </p:nvPicPr>
        <p:blipFill>
          <a:blip r:embed="rId2">
            <a:extLst>
              <a:ext uri="{28A0092B-C50C-407E-A947-70E740481C1C}">
                <a14:useLocalDpi xmlns:a14="http://schemas.microsoft.com/office/drawing/2010/main" val="0"/>
              </a:ext>
            </a:extLst>
          </a:blip>
          <a:srcRect t="7311" b="7311"/>
          <a:stretch>
            <a:fillRect/>
          </a:stretch>
        </p:blipFill>
        <p:spPr/>
      </p:pic>
    </p:spTree>
    <p:extLst>
      <p:ext uri="{BB962C8B-B14F-4D97-AF65-F5344CB8AC3E}">
        <p14:creationId xmlns:p14="http://schemas.microsoft.com/office/powerpoint/2010/main" val="15830801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The Kidney and Homeostasis</a:t>
            </a:r>
            <a:endParaRPr lang="en-CA" dirty="0"/>
          </a:p>
        </p:txBody>
      </p:sp>
      <p:sp>
        <p:nvSpPr>
          <p:cNvPr id="3" name="Content Placeholder 2"/>
          <p:cNvSpPr>
            <a:spLocks noGrp="1"/>
          </p:cNvSpPr>
          <p:nvPr>
            <p:ph idx="1"/>
          </p:nvPr>
        </p:nvSpPr>
        <p:spPr/>
        <p:txBody>
          <a:bodyPr>
            <a:normAutofit/>
          </a:bodyPr>
          <a:lstStyle/>
          <a:p>
            <a:endParaRPr lang="en-US" dirty="0" smtClean="0"/>
          </a:p>
          <a:p>
            <a:r>
              <a:rPr lang="en-US" dirty="0" smtClean="0"/>
              <a:t>The </a:t>
            </a:r>
            <a:r>
              <a:rPr lang="en-US" dirty="0"/>
              <a:t>kidney maintains homeostasis by regulating the following </a:t>
            </a:r>
            <a:r>
              <a:rPr lang="en-US" dirty="0" smtClean="0"/>
              <a:t>mechanisms:</a:t>
            </a:r>
          </a:p>
          <a:p>
            <a:pPr marL="0" indent="0">
              <a:buNone/>
            </a:pPr>
            <a:endParaRPr lang="en-US" sz="1300" dirty="0" smtClean="0"/>
          </a:p>
          <a:p>
            <a:pPr marL="2404872" lvl="7" indent="-457200">
              <a:buAutoNum type="arabicPeriod"/>
            </a:pPr>
            <a:r>
              <a:rPr lang="en-US" sz="2200" dirty="0" smtClean="0"/>
              <a:t>Water Balance</a:t>
            </a:r>
          </a:p>
          <a:p>
            <a:pPr marL="2404872" lvl="7" indent="-457200">
              <a:buAutoNum type="arabicPeriod"/>
            </a:pPr>
            <a:r>
              <a:rPr lang="en-US" sz="2200" dirty="0" smtClean="0"/>
              <a:t>Blood Pressure</a:t>
            </a:r>
          </a:p>
          <a:p>
            <a:pPr marL="2404872" lvl="7" indent="-457200">
              <a:buAutoNum type="arabicPeriod"/>
            </a:pPr>
            <a:r>
              <a:rPr lang="en-US" sz="2200" dirty="0" smtClean="0"/>
              <a:t>Blood Composition</a:t>
            </a:r>
          </a:p>
          <a:p>
            <a:pPr marL="2404872" lvl="7" indent="-457200">
              <a:buAutoNum type="arabicPeriod"/>
            </a:pPr>
            <a:r>
              <a:rPr lang="en-US" sz="2200" dirty="0" smtClean="0"/>
              <a:t>Blood pH</a:t>
            </a:r>
          </a:p>
          <a:p>
            <a:pPr marL="2404872" lvl="7" indent="-457200">
              <a:buAutoNum type="arabicPeriod"/>
            </a:pPr>
            <a:r>
              <a:rPr lang="en-US" sz="2200" dirty="0" smtClean="0"/>
              <a:t>Waste Removal</a:t>
            </a:r>
            <a:endParaRPr lang="en-CA" sz="2200" dirty="0"/>
          </a:p>
        </p:txBody>
      </p:sp>
    </p:spTree>
    <p:extLst>
      <p:ext uri="{BB962C8B-B14F-4D97-AF65-F5344CB8AC3E}">
        <p14:creationId xmlns:p14="http://schemas.microsoft.com/office/powerpoint/2010/main" val="36089777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1410" y="980728"/>
            <a:ext cx="8229600" cy="1143000"/>
          </a:xfrm>
        </p:spPr>
        <p:txBody>
          <a:bodyPr>
            <a:normAutofit/>
          </a:bodyPr>
          <a:lstStyle/>
          <a:p>
            <a:r>
              <a:rPr lang="en-CA" dirty="0" smtClean="0"/>
              <a:t>Water Balance Inquiry Activity</a:t>
            </a:r>
            <a:endParaRPr lang="en-CA" dirty="0"/>
          </a:p>
        </p:txBody>
      </p:sp>
      <p:sp>
        <p:nvSpPr>
          <p:cNvPr id="3" name="Content Placeholder 2"/>
          <p:cNvSpPr>
            <a:spLocks noGrp="1"/>
          </p:cNvSpPr>
          <p:nvPr>
            <p:ph idx="1"/>
          </p:nvPr>
        </p:nvSpPr>
        <p:spPr/>
        <p:txBody>
          <a:bodyPr>
            <a:normAutofit/>
          </a:bodyPr>
          <a:lstStyle/>
          <a:p>
            <a:endParaRPr lang="en-US" sz="3200" i="1" dirty="0" smtClean="0">
              <a:solidFill>
                <a:schemeClr val="accent1"/>
              </a:solidFill>
              <a:latin typeface="+mj-lt"/>
            </a:endParaRPr>
          </a:p>
          <a:p>
            <a:pPr marL="0" indent="0" algn="ctr">
              <a:buNone/>
            </a:pPr>
            <a:r>
              <a:rPr lang="en-US" sz="3200" i="1" dirty="0" smtClean="0">
                <a:solidFill>
                  <a:schemeClr val="accent1"/>
                </a:solidFill>
                <a:latin typeface="+mj-lt"/>
              </a:rPr>
              <a:t>The </a:t>
            </a:r>
            <a:r>
              <a:rPr lang="en-US" sz="3200" i="1" dirty="0">
                <a:solidFill>
                  <a:schemeClr val="accent1"/>
                </a:solidFill>
                <a:latin typeface="+mj-lt"/>
              </a:rPr>
              <a:t>Physiological Effects of </a:t>
            </a:r>
            <a:r>
              <a:rPr lang="en-US" sz="3200" i="1" dirty="0" smtClean="0">
                <a:solidFill>
                  <a:schemeClr val="accent1"/>
                </a:solidFill>
                <a:latin typeface="+mj-lt"/>
              </a:rPr>
              <a:t>Coffee </a:t>
            </a:r>
            <a:endParaRPr lang="en-CA" sz="3200" i="1" dirty="0">
              <a:solidFill>
                <a:schemeClr val="accent1"/>
              </a:solidFill>
              <a:latin typeface="+mj-lt"/>
            </a:endParaRPr>
          </a:p>
        </p:txBody>
      </p:sp>
      <p:pic>
        <p:nvPicPr>
          <p:cNvPr id="25603" name="Picture 3" descr="C:\Users\Owner\AppData\Local\Microsoft\Windows\Temporary Internet Files\Content.IE5\FU75R2I6\MC900433913[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0046" y="3573016"/>
            <a:ext cx="2952328" cy="2952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59089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Physiological Effects of Coffee</a:t>
            </a:r>
            <a:endParaRPr lang="en-CA" dirty="0"/>
          </a:p>
        </p:txBody>
      </p:sp>
      <p:sp>
        <p:nvSpPr>
          <p:cNvPr id="3" name="Content Placeholder 2"/>
          <p:cNvSpPr>
            <a:spLocks noGrp="1"/>
          </p:cNvSpPr>
          <p:nvPr>
            <p:ph idx="1"/>
          </p:nvPr>
        </p:nvSpPr>
        <p:spPr/>
        <p:txBody>
          <a:bodyPr>
            <a:normAutofit/>
          </a:bodyPr>
          <a:lstStyle/>
          <a:p>
            <a:r>
              <a:rPr lang="en-US" dirty="0" smtClean="0"/>
              <a:t>students </a:t>
            </a:r>
            <a:r>
              <a:rPr lang="en-US" dirty="0"/>
              <a:t>to design an experiment that allows them to measure the physiological effect of </a:t>
            </a:r>
            <a:r>
              <a:rPr lang="en-US" dirty="0" smtClean="0"/>
              <a:t>coffee</a:t>
            </a:r>
          </a:p>
          <a:p>
            <a:r>
              <a:rPr lang="en-US" dirty="0" smtClean="0"/>
              <a:t>Students to prepare a laboratory report</a:t>
            </a:r>
          </a:p>
          <a:p>
            <a:pPr marL="0" indent="0">
              <a:buNone/>
            </a:pPr>
            <a:endParaRPr lang="en-US" dirty="0" smtClean="0"/>
          </a:p>
          <a:p>
            <a:pPr marL="0" indent="0">
              <a:buNone/>
            </a:pPr>
            <a:r>
              <a:rPr lang="en-US" i="1" dirty="0">
                <a:solidFill>
                  <a:schemeClr val="accent2"/>
                </a:solidFill>
              </a:rPr>
              <a:t>I</a:t>
            </a:r>
            <a:r>
              <a:rPr lang="en-US" i="1" dirty="0" smtClean="0">
                <a:solidFill>
                  <a:schemeClr val="accent2"/>
                </a:solidFill>
              </a:rPr>
              <a:t>f it is decided that coffee will not be consumed:</a:t>
            </a:r>
          </a:p>
          <a:p>
            <a:pPr lvl="1"/>
            <a:r>
              <a:rPr lang="en-US" dirty="0" smtClean="0"/>
              <a:t>Students can research findings on </a:t>
            </a:r>
            <a:r>
              <a:rPr lang="en-US" dirty="0"/>
              <a:t>the </a:t>
            </a:r>
            <a:r>
              <a:rPr lang="en-US" dirty="0" smtClean="0"/>
              <a:t>internet</a:t>
            </a:r>
          </a:p>
          <a:p>
            <a:pPr marL="393192" lvl="1" indent="0">
              <a:buNone/>
            </a:pPr>
            <a:r>
              <a:rPr lang="en-US" dirty="0" smtClean="0"/>
              <a:t>			          OR</a:t>
            </a:r>
          </a:p>
          <a:p>
            <a:pPr lvl="1"/>
            <a:r>
              <a:rPr lang="en-US" dirty="0" smtClean="0"/>
              <a:t>Students can interview family/friends who drink coffee </a:t>
            </a:r>
          </a:p>
          <a:p>
            <a:pPr lvl="1"/>
            <a:endParaRPr lang="en-US" dirty="0"/>
          </a:p>
          <a:p>
            <a:pPr marL="393192" lvl="1" indent="0" algn="r">
              <a:buNone/>
            </a:pPr>
            <a:r>
              <a:rPr lang="en-US" sz="1400" i="1" dirty="0" smtClean="0"/>
              <a:t>(Activity </a:t>
            </a:r>
            <a:r>
              <a:rPr lang="en-US" sz="1400" i="1" dirty="0"/>
              <a:t>taken from McGraw-Hill Ryerson, 2002, Biology 12, pp. 118-119</a:t>
            </a:r>
            <a:r>
              <a:rPr lang="en-US" sz="1400" i="1" dirty="0" smtClean="0"/>
              <a:t>)</a:t>
            </a:r>
            <a:endParaRPr lang="en-CA" sz="1400" i="1" dirty="0"/>
          </a:p>
          <a:p>
            <a:endParaRPr lang="en-CA" dirty="0"/>
          </a:p>
        </p:txBody>
      </p:sp>
    </p:spTree>
    <p:extLst>
      <p:ext uri="{BB962C8B-B14F-4D97-AF65-F5344CB8AC3E}">
        <p14:creationId xmlns:p14="http://schemas.microsoft.com/office/powerpoint/2010/main" val="20170255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Curriculum Expectations</a:t>
            </a:r>
            <a:endParaRPr lang="en-CA" dirty="0"/>
          </a:p>
        </p:txBody>
      </p:sp>
      <p:sp>
        <p:nvSpPr>
          <p:cNvPr id="3" name="Content Placeholder 2"/>
          <p:cNvSpPr>
            <a:spLocks noGrp="1"/>
          </p:cNvSpPr>
          <p:nvPr>
            <p:ph idx="1"/>
          </p:nvPr>
        </p:nvSpPr>
        <p:spPr>
          <a:xfrm>
            <a:off x="467544" y="2095506"/>
            <a:ext cx="8229600" cy="4389120"/>
          </a:xfrm>
        </p:spPr>
        <p:txBody>
          <a:bodyPr>
            <a:normAutofit fontScale="92500"/>
          </a:bodyPr>
          <a:lstStyle/>
          <a:p>
            <a:r>
              <a:rPr lang="en-CA" sz="2200" dirty="0" smtClean="0"/>
              <a:t>E3.1 </a:t>
            </a:r>
            <a:r>
              <a:rPr lang="en-CA" sz="2200" dirty="0"/>
              <a:t>describe the anatomy and physiology of the endocrine, excretory, and nervous systems, and explain how these  systems interact to maintain homeostasis</a:t>
            </a:r>
          </a:p>
          <a:p>
            <a:pPr marL="0" indent="0">
              <a:buNone/>
            </a:pPr>
            <a:r>
              <a:rPr lang="en-CA" sz="2200" dirty="0"/>
              <a:t> </a:t>
            </a:r>
          </a:p>
          <a:p>
            <a:r>
              <a:rPr lang="en-CA" sz="2200" dirty="0"/>
              <a:t>E3.2 explain how reproductive hormones act in human feedback mechanisms to maintain homeostasis (e.g., the actions of male and female reproductive hormones on their respective body systems)</a:t>
            </a:r>
          </a:p>
          <a:p>
            <a:pPr marL="0" indent="0">
              <a:buNone/>
            </a:pPr>
            <a:r>
              <a:rPr lang="en-CA" sz="2200" dirty="0"/>
              <a:t> </a:t>
            </a:r>
          </a:p>
          <a:p>
            <a:r>
              <a:rPr lang="en-CA" sz="2200" dirty="0"/>
              <a:t>E3.3 describe the homeostatic processes involved in maintaining water, ionic, thermal, and acid–base equilibrium, and explain how these processes help body systems respond to both a change in environment and the effects of medical treatments (e.g., the role of feedback mechanisms in water balance or thermoregulation; how the </a:t>
            </a:r>
            <a:r>
              <a:rPr lang="en-CA" sz="2200" dirty="0" smtClean="0"/>
              <a:t>buffering</a:t>
            </a:r>
          </a:p>
          <a:p>
            <a:pPr marL="0" indent="0">
              <a:buNone/>
            </a:pPr>
            <a:endParaRPr lang="en-CA" dirty="0"/>
          </a:p>
          <a:p>
            <a:endParaRPr lang="en-CA" dirty="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65251" y="764704"/>
            <a:ext cx="1002541" cy="1396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14748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1.  Water Balance</a:t>
            </a:r>
            <a:endParaRPr lang="en-CA" dirty="0"/>
          </a:p>
        </p:txBody>
      </p:sp>
      <p:sp>
        <p:nvSpPr>
          <p:cNvPr id="3" name="Content Placeholder 2"/>
          <p:cNvSpPr>
            <a:spLocks noGrp="1"/>
          </p:cNvSpPr>
          <p:nvPr>
            <p:ph idx="1"/>
          </p:nvPr>
        </p:nvSpPr>
        <p:spPr>
          <a:xfrm>
            <a:off x="179512" y="1916832"/>
            <a:ext cx="5698976" cy="4389120"/>
          </a:xfrm>
        </p:spPr>
        <p:txBody>
          <a:bodyPr>
            <a:normAutofit/>
          </a:bodyPr>
          <a:lstStyle/>
          <a:p>
            <a:endParaRPr lang="en-CA" sz="2100" dirty="0" smtClean="0"/>
          </a:p>
          <a:p>
            <a:r>
              <a:rPr lang="en-CA" sz="2100" dirty="0" smtClean="0"/>
              <a:t>Hypothalamus directs </a:t>
            </a:r>
            <a:r>
              <a:rPr lang="en-CA" sz="2100" dirty="0"/>
              <a:t>the pituitary gland </a:t>
            </a:r>
            <a:r>
              <a:rPr lang="en-CA" sz="2100" dirty="0" smtClean="0"/>
              <a:t>            of </a:t>
            </a:r>
            <a:r>
              <a:rPr lang="en-CA" sz="2100" dirty="0"/>
              <a:t>the endocrine system to control levels </a:t>
            </a:r>
            <a:r>
              <a:rPr lang="en-CA" sz="2100" dirty="0" smtClean="0"/>
              <a:t>              of </a:t>
            </a:r>
            <a:r>
              <a:rPr lang="en-CA" sz="2100" dirty="0"/>
              <a:t>the hormone </a:t>
            </a:r>
            <a:r>
              <a:rPr lang="en-CA" sz="2100" i="1" dirty="0"/>
              <a:t>vasopressin</a:t>
            </a:r>
            <a:r>
              <a:rPr lang="en-CA" sz="2100" dirty="0"/>
              <a:t> or </a:t>
            </a:r>
            <a:r>
              <a:rPr lang="en-CA" sz="2100" i="1" dirty="0" smtClean="0"/>
              <a:t>antidiuretic </a:t>
            </a:r>
            <a:r>
              <a:rPr lang="en-CA" sz="2100" i="1" dirty="0"/>
              <a:t>hormone</a:t>
            </a:r>
            <a:r>
              <a:rPr lang="en-CA" sz="2100" dirty="0"/>
              <a:t> </a:t>
            </a:r>
            <a:r>
              <a:rPr lang="en-CA" sz="2100" i="1" dirty="0"/>
              <a:t>(ADH) </a:t>
            </a:r>
            <a:r>
              <a:rPr lang="en-CA" sz="2100" dirty="0"/>
              <a:t>in the blood</a:t>
            </a:r>
          </a:p>
          <a:p>
            <a:r>
              <a:rPr lang="en-CA" sz="2100" dirty="0" smtClean="0"/>
              <a:t>This hormone travels </a:t>
            </a:r>
            <a:r>
              <a:rPr lang="en-CA" sz="2100" dirty="0"/>
              <a:t>through the blood to the kidneys where it directs the rate of </a:t>
            </a:r>
            <a:r>
              <a:rPr lang="en-CA" sz="2100" dirty="0" smtClean="0"/>
              <a:t>           water </a:t>
            </a:r>
            <a:r>
              <a:rPr lang="en-CA" sz="2100" dirty="0"/>
              <a:t>reabsorption</a:t>
            </a:r>
          </a:p>
          <a:p>
            <a:r>
              <a:rPr lang="en-CA" sz="2100" dirty="0"/>
              <a:t>Increased vasopressin ➔ increased water reabsorption</a:t>
            </a:r>
          </a:p>
          <a:p>
            <a:r>
              <a:rPr lang="en-CA" sz="2100" dirty="0"/>
              <a:t>Decreased vasopressin ➔ decreased water reabsorption</a:t>
            </a:r>
          </a:p>
          <a:p>
            <a:endParaRPr lang="en-CA"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3485" y="1721055"/>
            <a:ext cx="3571418"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21729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Fluid Balance Game</a:t>
            </a:r>
            <a:endParaRPr lang="en-CA" dirty="0"/>
          </a:p>
        </p:txBody>
      </p:sp>
      <p:sp>
        <p:nvSpPr>
          <p:cNvPr id="3" name="Content Placeholder 2"/>
          <p:cNvSpPr>
            <a:spLocks noGrp="1"/>
          </p:cNvSpPr>
          <p:nvPr>
            <p:ph idx="1"/>
          </p:nvPr>
        </p:nvSpPr>
        <p:spPr/>
        <p:txBody>
          <a:bodyPr>
            <a:noAutofit/>
          </a:bodyPr>
          <a:lstStyle/>
          <a:p>
            <a:pPr marL="0" indent="0">
              <a:buNone/>
            </a:pPr>
            <a:r>
              <a:rPr lang="en-US" sz="2000" dirty="0" smtClean="0">
                <a:solidFill>
                  <a:schemeClr val="accent2"/>
                </a:solidFill>
              </a:rPr>
              <a:t>PURPOSE:</a:t>
            </a:r>
          </a:p>
          <a:p>
            <a:r>
              <a:rPr lang="en-US" sz="2000" dirty="0"/>
              <a:t>T</a:t>
            </a:r>
            <a:r>
              <a:rPr lang="en-US" sz="2000" dirty="0" smtClean="0"/>
              <a:t>o help students gain a better understanding </a:t>
            </a:r>
            <a:r>
              <a:rPr lang="en-US" sz="2000" dirty="0"/>
              <a:t>of fluid balance in the </a:t>
            </a:r>
            <a:r>
              <a:rPr lang="en-US" sz="2000" dirty="0" smtClean="0"/>
              <a:t>nephron </a:t>
            </a:r>
          </a:p>
          <a:p>
            <a:r>
              <a:rPr lang="en-US" sz="2000" dirty="0" smtClean="0"/>
              <a:t>To provide students with a fun and kinesthetic learning opportunity </a:t>
            </a:r>
          </a:p>
          <a:p>
            <a:pPr marL="0" indent="0">
              <a:buNone/>
            </a:pPr>
            <a:endParaRPr lang="en-US" sz="2000" dirty="0" smtClean="0"/>
          </a:p>
          <a:p>
            <a:pPr marL="0" indent="0">
              <a:buNone/>
            </a:pPr>
            <a:r>
              <a:rPr lang="en-US" sz="2000" dirty="0" smtClean="0">
                <a:solidFill>
                  <a:schemeClr val="accent2"/>
                </a:solidFill>
              </a:rPr>
              <a:t>PREPARATION:  </a:t>
            </a:r>
          </a:p>
          <a:p>
            <a:r>
              <a:rPr lang="en-US" sz="2000" dirty="0" smtClean="0"/>
              <a:t>clear </a:t>
            </a:r>
            <a:r>
              <a:rPr lang="en-US" sz="2000" dirty="0"/>
              <a:t>the </a:t>
            </a:r>
            <a:r>
              <a:rPr lang="en-US" sz="2000" dirty="0" smtClean="0"/>
              <a:t>classroom of desks or </a:t>
            </a:r>
            <a:r>
              <a:rPr lang="en-US" sz="2000" dirty="0"/>
              <a:t>use an alternative open </a:t>
            </a:r>
            <a:r>
              <a:rPr lang="en-US" sz="2000" dirty="0" smtClean="0"/>
              <a:t>space</a:t>
            </a:r>
          </a:p>
          <a:p>
            <a:r>
              <a:rPr lang="en-US" sz="2000" dirty="0" smtClean="0"/>
              <a:t>25 </a:t>
            </a:r>
            <a:r>
              <a:rPr lang="en-US" sz="2000" dirty="0"/>
              <a:t>sheets of </a:t>
            </a:r>
            <a:r>
              <a:rPr lang="en-US" sz="2000" dirty="0" smtClean="0"/>
              <a:t>white paper crumbled into balls – represent sodium</a:t>
            </a:r>
          </a:p>
          <a:p>
            <a:r>
              <a:rPr lang="en-US" sz="2000" dirty="0" smtClean="0"/>
              <a:t>25 sheets of blue paper crumpled </a:t>
            </a:r>
            <a:r>
              <a:rPr lang="en-US" sz="2000" dirty="0"/>
              <a:t>into </a:t>
            </a:r>
            <a:r>
              <a:rPr lang="en-US" sz="2000" dirty="0" smtClean="0"/>
              <a:t>balls – represents water</a:t>
            </a:r>
          </a:p>
          <a:p>
            <a:pPr marL="0" indent="0">
              <a:buNone/>
            </a:pPr>
            <a:endParaRPr lang="en-US" sz="2000" dirty="0" smtClean="0"/>
          </a:p>
          <a:p>
            <a:pPr marL="0" indent="0">
              <a:buNone/>
            </a:pPr>
            <a:r>
              <a:rPr lang="en-US" sz="2000" dirty="0">
                <a:solidFill>
                  <a:schemeClr val="accent2"/>
                </a:solidFill>
              </a:rPr>
              <a:t>GOAL OF GAME:</a:t>
            </a:r>
          </a:p>
          <a:p>
            <a:r>
              <a:rPr lang="en-US" sz="2000" dirty="0"/>
              <a:t>to keep an equal balance of white and blue sheets on your side of the room </a:t>
            </a:r>
          </a:p>
          <a:p>
            <a:pPr marL="0" indent="0">
              <a:buNone/>
            </a:pPr>
            <a:endParaRPr lang="en-US" sz="1400" dirty="0" smtClean="0"/>
          </a:p>
        </p:txBody>
      </p:sp>
    </p:spTree>
    <p:extLst>
      <p:ext uri="{BB962C8B-B14F-4D97-AF65-F5344CB8AC3E}">
        <p14:creationId xmlns:p14="http://schemas.microsoft.com/office/powerpoint/2010/main" val="29817727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Fluid Balance Game Continued</a:t>
            </a:r>
            <a:endParaRPr lang="en-CA" dirty="0"/>
          </a:p>
        </p:txBody>
      </p:sp>
      <p:sp>
        <p:nvSpPr>
          <p:cNvPr id="3" name="Content Placeholder 2"/>
          <p:cNvSpPr>
            <a:spLocks noGrp="1"/>
          </p:cNvSpPr>
          <p:nvPr>
            <p:ph idx="1"/>
          </p:nvPr>
        </p:nvSpPr>
        <p:spPr/>
        <p:txBody>
          <a:bodyPr>
            <a:normAutofit lnSpcReduction="10000"/>
          </a:bodyPr>
          <a:lstStyle/>
          <a:p>
            <a:pPr marL="0" lvl="0" indent="0">
              <a:buClr>
                <a:srgbClr val="0BD0D9"/>
              </a:buClr>
              <a:buNone/>
            </a:pPr>
            <a:endParaRPr lang="en-US" sz="1400" dirty="0" smtClean="0">
              <a:solidFill>
                <a:schemeClr val="accent2"/>
              </a:solidFill>
            </a:endParaRPr>
          </a:p>
          <a:p>
            <a:pPr marL="0" lvl="0" indent="0">
              <a:buClr>
                <a:srgbClr val="0BD0D9"/>
              </a:buClr>
              <a:buNone/>
            </a:pPr>
            <a:r>
              <a:rPr lang="en-US" sz="2100" dirty="0" smtClean="0">
                <a:solidFill>
                  <a:schemeClr val="accent2"/>
                </a:solidFill>
              </a:rPr>
              <a:t>ACTIVITY</a:t>
            </a:r>
            <a:r>
              <a:rPr lang="en-US" sz="2100" dirty="0">
                <a:solidFill>
                  <a:schemeClr val="accent2"/>
                </a:solidFill>
              </a:rPr>
              <a:t>:</a:t>
            </a:r>
          </a:p>
          <a:p>
            <a:pPr marL="514350" lvl="0" indent="-514350">
              <a:buClr>
                <a:srgbClr val="0BD0D9"/>
              </a:buClr>
              <a:buFont typeface="+mj-lt"/>
              <a:buAutoNum type="arabicPeriod"/>
            </a:pPr>
            <a:r>
              <a:rPr lang="en-US" sz="2000" dirty="0">
                <a:solidFill>
                  <a:prstClr val="black"/>
                </a:solidFill>
              </a:rPr>
              <a:t>Split class into 2 groups (room will be split into two halves) </a:t>
            </a:r>
          </a:p>
          <a:p>
            <a:pPr marL="514350" lvl="0" indent="-514350">
              <a:buClr>
                <a:srgbClr val="0BD0D9"/>
              </a:buClr>
              <a:buFont typeface="+mj-lt"/>
              <a:buAutoNum type="arabicPeriod"/>
            </a:pPr>
            <a:r>
              <a:rPr lang="en-US" sz="2000" dirty="0">
                <a:solidFill>
                  <a:prstClr val="black"/>
                </a:solidFill>
              </a:rPr>
              <a:t>Each group will have 9 white balls of paper and 9 blue balls of </a:t>
            </a:r>
            <a:r>
              <a:rPr lang="en-US" sz="2000" dirty="0" smtClean="0">
                <a:solidFill>
                  <a:prstClr val="black"/>
                </a:solidFill>
              </a:rPr>
              <a:t>paper</a:t>
            </a:r>
            <a:endParaRPr lang="en-US" sz="2000" dirty="0">
              <a:solidFill>
                <a:prstClr val="black"/>
              </a:solidFill>
            </a:endParaRPr>
          </a:p>
          <a:p>
            <a:pPr marL="514350" lvl="0" indent="-514350">
              <a:buClr>
                <a:srgbClr val="0BD0D9"/>
              </a:buClr>
              <a:buFont typeface="+mj-lt"/>
              <a:buAutoNum type="arabicPeriod"/>
            </a:pPr>
            <a:r>
              <a:rPr lang="en-US" sz="2000" dirty="0">
                <a:solidFill>
                  <a:prstClr val="black"/>
                </a:solidFill>
              </a:rPr>
              <a:t>The students </a:t>
            </a:r>
            <a:r>
              <a:rPr lang="en-US" sz="2000" dirty="0" smtClean="0">
                <a:solidFill>
                  <a:prstClr val="black"/>
                </a:solidFill>
              </a:rPr>
              <a:t>need </a:t>
            </a:r>
            <a:r>
              <a:rPr lang="en-US" sz="2000" dirty="0">
                <a:solidFill>
                  <a:prstClr val="black"/>
                </a:solidFill>
              </a:rPr>
              <a:t>to keep the balance </a:t>
            </a:r>
            <a:r>
              <a:rPr lang="en-US" sz="2000" dirty="0" smtClean="0">
                <a:solidFill>
                  <a:prstClr val="black"/>
                </a:solidFill>
              </a:rPr>
              <a:t>by </a:t>
            </a:r>
            <a:r>
              <a:rPr lang="en-US" sz="2000" dirty="0">
                <a:solidFill>
                  <a:prstClr val="black"/>
                </a:solidFill>
              </a:rPr>
              <a:t>throwing the white sheets of paper over to the other side, or running the blue sheets of paper over to the other side. </a:t>
            </a:r>
            <a:endParaRPr lang="en-CA" sz="2000" dirty="0" smtClean="0">
              <a:solidFill>
                <a:prstClr val="black"/>
              </a:solidFill>
            </a:endParaRPr>
          </a:p>
          <a:p>
            <a:pPr marL="514350" lvl="0" indent="-514350">
              <a:buClr>
                <a:srgbClr val="0BD0D9"/>
              </a:buClr>
              <a:buFont typeface="+mj-lt"/>
              <a:buAutoNum type="arabicPeriod"/>
            </a:pPr>
            <a:r>
              <a:rPr lang="en-US" sz="2000" dirty="0" smtClean="0">
                <a:solidFill>
                  <a:prstClr val="black"/>
                </a:solidFill>
              </a:rPr>
              <a:t>Teacher </a:t>
            </a:r>
            <a:r>
              <a:rPr lang="en-US" sz="2000" dirty="0">
                <a:solidFill>
                  <a:prstClr val="black"/>
                </a:solidFill>
              </a:rPr>
              <a:t>will periodically throw in balls of paper to ensure that the students are moving around to maintain the </a:t>
            </a:r>
            <a:r>
              <a:rPr lang="en-US" sz="2000" dirty="0" smtClean="0">
                <a:solidFill>
                  <a:prstClr val="black"/>
                </a:solidFill>
              </a:rPr>
              <a:t>balance.</a:t>
            </a:r>
            <a:endParaRPr lang="en-US" sz="2000" dirty="0">
              <a:solidFill>
                <a:prstClr val="black"/>
              </a:solidFill>
            </a:endParaRPr>
          </a:p>
          <a:p>
            <a:pPr marL="0" lvl="0" indent="0">
              <a:buClr>
                <a:srgbClr val="0BD0D9"/>
              </a:buClr>
              <a:buNone/>
            </a:pPr>
            <a:endParaRPr lang="en-CA" sz="2000" dirty="0" smtClean="0">
              <a:solidFill>
                <a:prstClr val="black"/>
              </a:solidFill>
            </a:endParaRPr>
          </a:p>
          <a:p>
            <a:pPr marL="0" lvl="0" indent="0">
              <a:buClr>
                <a:srgbClr val="0BD0D9"/>
              </a:buClr>
              <a:buNone/>
            </a:pPr>
            <a:r>
              <a:rPr lang="en-CA" sz="2000" dirty="0" smtClean="0">
                <a:solidFill>
                  <a:schemeClr val="accent2"/>
                </a:solidFill>
              </a:rPr>
              <a:t>POST-ACTIVITY JOURNAL REFLECTION:</a:t>
            </a:r>
          </a:p>
          <a:p>
            <a:pPr>
              <a:buClr>
                <a:srgbClr val="0BD0D9"/>
              </a:buClr>
            </a:pPr>
            <a:r>
              <a:rPr lang="en-CA" sz="2000" dirty="0" smtClean="0">
                <a:solidFill>
                  <a:prstClr val="black"/>
                </a:solidFill>
              </a:rPr>
              <a:t>Students to write a reflection about what they learned during the game and how it clarified their understanding of fluid balance</a:t>
            </a:r>
            <a:endParaRPr lang="en-CA" sz="2000" dirty="0">
              <a:solidFill>
                <a:prstClr val="black"/>
              </a:solidFill>
            </a:endParaRPr>
          </a:p>
          <a:p>
            <a:endParaRPr lang="en-CA" dirty="0"/>
          </a:p>
        </p:txBody>
      </p:sp>
    </p:spTree>
    <p:extLst>
      <p:ext uri="{BB962C8B-B14F-4D97-AF65-F5344CB8AC3E}">
        <p14:creationId xmlns:p14="http://schemas.microsoft.com/office/powerpoint/2010/main" val="35260251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Dehydration Case Study</a:t>
            </a:r>
            <a:endParaRPr lang="en-CA" dirty="0"/>
          </a:p>
        </p:txBody>
      </p:sp>
      <p:sp>
        <p:nvSpPr>
          <p:cNvPr id="3" name="Content Placeholder 2"/>
          <p:cNvSpPr>
            <a:spLocks noGrp="1"/>
          </p:cNvSpPr>
          <p:nvPr>
            <p:ph idx="1"/>
          </p:nvPr>
        </p:nvSpPr>
        <p:spPr/>
        <p:txBody>
          <a:bodyPr>
            <a:normAutofit/>
          </a:bodyPr>
          <a:lstStyle/>
          <a:p>
            <a:r>
              <a:rPr lang="en-CA" i="1" dirty="0" smtClean="0">
                <a:solidFill>
                  <a:schemeClr val="accent2"/>
                </a:solidFill>
              </a:rPr>
              <a:t>How long can we survive without water?</a:t>
            </a:r>
          </a:p>
          <a:p>
            <a:pPr lvl="1"/>
            <a:r>
              <a:rPr lang="en-CA" dirty="0" smtClean="0"/>
              <a:t>Examine physiological </a:t>
            </a:r>
            <a:r>
              <a:rPr lang="en-CA" dirty="0"/>
              <a:t>response to dehydration and starvation from the real-life report of a girl discovered 15 days after an earthquake devastated Port Au-Prince, Haiti, in January </a:t>
            </a:r>
            <a:r>
              <a:rPr lang="en-CA" dirty="0" smtClean="0"/>
              <a:t>2010</a:t>
            </a:r>
          </a:p>
          <a:p>
            <a:pPr lvl="1"/>
            <a:r>
              <a:rPr lang="en-CA" dirty="0"/>
              <a:t>S</a:t>
            </a:r>
            <a:r>
              <a:rPr lang="en-CA" dirty="0" smtClean="0"/>
              <a:t>tudents </a:t>
            </a:r>
            <a:r>
              <a:rPr lang="en-CA" dirty="0"/>
              <a:t>are asked to work through the pathways of water loss from dehydration as they examine the multiple systems involved in homeostatic </a:t>
            </a:r>
            <a:r>
              <a:rPr lang="en-CA" dirty="0" smtClean="0"/>
              <a:t>responses, and </a:t>
            </a:r>
            <a:r>
              <a:rPr lang="en-CA" dirty="0"/>
              <a:t>then are asked to calculate whether it is possible for a human to withstand 15 days without water</a:t>
            </a:r>
            <a:endParaRPr lang="en-CA" i="1" dirty="0" smtClean="0"/>
          </a:p>
          <a:p>
            <a:pPr marL="0" indent="0">
              <a:buNone/>
            </a:pPr>
            <a:r>
              <a:rPr lang="en-CA" sz="2000" u="sng" dirty="0" smtClean="0">
                <a:hlinkClick r:id="rId2"/>
              </a:rPr>
              <a:t>http</a:t>
            </a:r>
            <a:r>
              <a:rPr lang="en-CA" sz="2000" u="sng" dirty="0">
                <a:hlinkClick r:id="rId2"/>
              </a:rPr>
              <a:t>://sciencecases.lib.buffalo.edu/cs/files/dehydration.pdf</a:t>
            </a:r>
            <a:endParaRPr lang="en-CA" sz="2000" dirty="0"/>
          </a:p>
          <a:p>
            <a:pPr marL="0" indent="0">
              <a:buNone/>
            </a:pPr>
            <a:endParaRPr lang="en-CA" dirty="0"/>
          </a:p>
        </p:txBody>
      </p:sp>
    </p:spTree>
    <p:extLst>
      <p:ext uri="{BB962C8B-B14F-4D97-AF65-F5344CB8AC3E}">
        <p14:creationId xmlns:p14="http://schemas.microsoft.com/office/powerpoint/2010/main" val="7019688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2.  Blood Pressure</a:t>
            </a:r>
            <a:endParaRPr lang="en-CA" dirty="0"/>
          </a:p>
        </p:txBody>
      </p:sp>
      <p:sp>
        <p:nvSpPr>
          <p:cNvPr id="5" name="Content Placeholder 4"/>
          <p:cNvSpPr>
            <a:spLocks noGrp="1"/>
          </p:cNvSpPr>
          <p:nvPr>
            <p:ph idx="1"/>
          </p:nvPr>
        </p:nvSpPr>
        <p:spPr>
          <a:xfrm>
            <a:off x="467544" y="2060848"/>
            <a:ext cx="4690864" cy="4389120"/>
          </a:xfrm>
        </p:spPr>
        <p:txBody>
          <a:bodyPr/>
          <a:lstStyle/>
          <a:p>
            <a:r>
              <a:rPr lang="en-CA" sz="2100" dirty="0"/>
              <a:t>Blood volume is regulated by the hormone </a:t>
            </a:r>
            <a:r>
              <a:rPr lang="en-CA" sz="2100" i="1" dirty="0"/>
              <a:t>aldosterone</a:t>
            </a:r>
          </a:p>
          <a:p>
            <a:r>
              <a:rPr lang="en-CA" sz="2100" dirty="0"/>
              <a:t>Aldosterone affects the rate of sodium ion </a:t>
            </a:r>
            <a:r>
              <a:rPr lang="en-CA" sz="2100" dirty="0" smtClean="0"/>
              <a:t>reabsorption, </a:t>
            </a:r>
            <a:r>
              <a:rPr lang="en-CA" sz="2100" dirty="0"/>
              <a:t>which in turn affects the rate of water reabsorption</a:t>
            </a:r>
          </a:p>
          <a:p>
            <a:r>
              <a:rPr lang="en-CA" sz="2100" dirty="0"/>
              <a:t>Increased aldosterone ➔ increased water reabsorption ➔ higher blood pressure</a:t>
            </a:r>
          </a:p>
          <a:p>
            <a:r>
              <a:rPr lang="en-CA" sz="2100" dirty="0"/>
              <a:t>Decreased aldosterone ➔ decreased water reabsorption ➔ lower blood pressure</a:t>
            </a:r>
          </a:p>
          <a:p>
            <a:pPr marL="0" indent="0">
              <a:buNone/>
            </a:pPr>
            <a:endParaRPr lang="en-CA"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1484784"/>
            <a:ext cx="3331913"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31808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3.  Blood Composition</a:t>
            </a:r>
            <a:endParaRPr lang="en-CA" dirty="0"/>
          </a:p>
        </p:txBody>
      </p:sp>
      <p:sp>
        <p:nvSpPr>
          <p:cNvPr id="4" name="Content Placeholder 3"/>
          <p:cNvSpPr>
            <a:spLocks noGrp="1"/>
          </p:cNvSpPr>
          <p:nvPr>
            <p:ph idx="1"/>
          </p:nvPr>
        </p:nvSpPr>
        <p:spPr>
          <a:xfrm>
            <a:off x="365093" y="2060847"/>
            <a:ext cx="4906888" cy="4389120"/>
          </a:xfrm>
        </p:spPr>
        <p:txBody>
          <a:bodyPr>
            <a:normAutofit/>
          </a:bodyPr>
          <a:lstStyle/>
          <a:p>
            <a:r>
              <a:rPr lang="en-CA" sz="2100" dirty="0"/>
              <a:t>Useful materials contained in the filtrate (glucose, amino acids, </a:t>
            </a:r>
            <a:r>
              <a:rPr lang="en-CA" sz="2100" dirty="0" smtClean="0"/>
              <a:t>etc.) </a:t>
            </a:r>
            <a:r>
              <a:rPr lang="en-CA" sz="2100" dirty="0"/>
              <a:t>are reabsorbed until the threshold level of the given material is reached</a:t>
            </a:r>
          </a:p>
          <a:p>
            <a:r>
              <a:rPr lang="en-CA" sz="2100" dirty="0"/>
              <a:t>Defined as the maximum amount of material that can be moved across the nephron back into the blood</a:t>
            </a:r>
          </a:p>
          <a:p>
            <a:r>
              <a:rPr lang="en-CA" sz="2100" dirty="0"/>
              <a:t>When the threshold is reached, the remaining material is removed as waste e.g. glucose in diabetes</a:t>
            </a:r>
          </a:p>
          <a:p>
            <a:endParaRPr lang="en-CA" dirty="0"/>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1" y="2060847"/>
            <a:ext cx="3851918" cy="3888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08315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4.  Blood pH</a:t>
            </a:r>
            <a:endParaRPr lang="en-CA" dirty="0"/>
          </a:p>
        </p:txBody>
      </p:sp>
      <p:sp>
        <p:nvSpPr>
          <p:cNvPr id="3" name="Content Placeholder 2"/>
          <p:cNvSpPr>
            <a:spLocks noGrp="1"/>
          </p:cNvSpPr>
          <p:nvPr>
            <p:ph idx="1"/>
          </p:nvPr>
        </p:nvSpPr>
        <p:spPr/>
        <p:txBody>
          <a:bodyPr/>
          <a:lstStyle/>
          <a:p>
            <a:pPr marL="0" indent="0">
              <a:buNone/>
            </a:pPr>
            <a:endParaRPr lang="en-CA" sz="1000" dirty="0" smtClean="0"/>
          </a:p>
          <a:p>
            <a:r>
              <a:rPr lang="en-CA" dirty="0" smtClean="0"/>
              <a:t>Should </a:t>
            </a:r>
            <a:r>
              <a:rPr lang="en-CA" dirty="0"/>
              <a:t>be close to 7</a:t>
            </a:r>
          </a:p>
          <a:p>
            <a:r>
              <a:rPr lang="en-CA" dirty="0"/>
              <a:t>The kidney removes excessively acidic or basic substances from the blood</a:t>
            </a:r>
          </a:p>
          <a:p>
            <a:pPr marL="0" indent="0">
              <a:buNone/>
            </a:pPr>
            <a:endParaRPr lang="en-CA"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3983926"/>
            <a:ext cx="6696744" cy="1666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93246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796" y="1052736"/>
            <a:ext cx="8229600" cy="936104"/>
          </a:xfrm>
        </p:spPr>
        <p:txBody>
          <a:bodyPr>
            <a:normAutofit/>
          </a:bodyPr>
          <a:lstStyle/>
          <a:p>
            <a:r>
              <a:rPr lang="en-CA" dirty="0" smtClean="0"/>
              <a:t>Four-Corners Activity</a:t>
            </a:r>
            <a:endParaRPr lang="en-CA" dirty="0"/>
          </a:p>
        </p:txBody>
      </p:sp>
      <p:sp>
        <p:nvSpPr>
          <p:cNvPr id="3" name="Content Placeholder 2"/>
          <p:cNvSpPr>
            <a:spLocks noGrp="1"/>
          </p:cNvSpPr>
          <p:nvPr>
            <p:ph idx="1"/>
          </p:nvPr>
        </p:nvSpPr>
        <p:spPr>
          <a:xfrm>
            <a:off x="3419872" y="2924944"/>
            <a:ext cx="5554960" cy="4389120"/>
          </a:xfrm>
        </p:spPr>
        <p:txBody>
          <a:bodyPr/>
          <a:lstStyle/>
          <a:p>
            <a:pPr marL="0" indent="0">
              <a:buNone/>
            </a:pPr>
            <a:r>
              <a:rPr lang="en-CA" dirty="0" smtClean="0"/>
              <a:t>Discuss </a:t>
            </a:r>
            <a:r>
              <a:rPr lang="en-CA" dirty="0"/>
              <a:t>why waste management is an important part of any functioning system – from computers, to cities, to living </a:t>
            </a:r>
            <a:r>
              <a:rPr lang="en-CA" dirty="0" smtClean="0"/>
              <a:t>things.</a:t>
            </a:r>
            <a:endParaRPr lang="en-CA" dirty="0"/>
          </a:p>
        </p:txBody>
      </p:sp>
      <p:pic>
        <p:nvPicPr>
          <p:cNvPr id="18436" name="Picture 4" descr="C:\Users\Owner\AppData\Local\Microsoft\Windows\Temporary Internet Files\Content.IE5\R9SYUUFE\MC90003033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88224" y="4527902"/>
            <a:ext cx="1829485" cy="190373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Owner\AppData\Local\Microsoft\Windows\Temporary Internet Files\Content.IE5\FU75R2I6\MC90013971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6635" y="2386346"/>
            <a:ext cx="2801293" cy="3490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72664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620688"/>
            <a:ext cx="8305800" cy="1143000"/>
          </a:xfrm>
        </p:spPr>
        <p:txBody>
          <a:bodyPr/>
          <a:lstStyle/>
          <a:p>
            <a:r>
              <a:rPr lang="en-CA" dirty="0" smtClean="0"/>
              <a:t>5.  Waste Removal</a:t>
            </a:r>
            <a:endParaRPr lang="en-CA" dirty="0"/>
          </a:p>
        </p:txBody>
      </p:sp>
      <p:sp>
        <p:nvSpPr>
          <p:cNvPr id="3" name="Content Placeholder 2"/>
          <p:cNvSpPr>
            <a:spLocks noGrp="1"/>
          </p:cNvSpPr>
          <p:nvPr>
            <p:ph idx="4294967295"/>
          </p:nvPr>
        </p:nvSpPr>
        <p:spPr>
          <a:xfrm>
            <a:off x="0" y="1746250"/>
            <a:ext cx="4968875" cy="5111750"/>
          </a:xfrm>
        </p:spPr>
        <p:txBody>
          <a:bodyPr>
            <a:normAutofit/>
          </a:bodyPr>
          <a:lstStyle/>
          <a:p>
            <a:pPr marL="457200" lvl="1" indent="0">
              <a:buNone/>
            </a:pPr>
            <a:endParaRPr lang="en-CA" dirty="0"/>
          </a:p>
          <a:p>
            <a:pPr lvl="1"/>
            <a:r>
              <a:rPr lang="en-US" sz="2100" b="1" i="1" dirty="0"/>
              <a:t>Urea</a:t>
            </a:r>
            <a:r>
              <a:rPr lang="en-US" sz="2100" dirty="0"/>
              <a:t> is the major waste </a:t>
            </a:r>
            <a:endParaRPr lang="en-US" sz="2100" dirty="0" smtClean="0"/>
          </a:p>
          <a:p>
            <a:pPr lvl="1" indent="0">
              <a:buNone/>
            </a:pPr>
            <a:r>
              <a:rPr lang="en-US" sz="2100" dirty="0" smtClean="0"/>
              <a:t>product </a:t>
            </a:r>
            <a:r>
              <a:rPr lang="en-US" sz="2100" dirty="0"/>
              <a:t>removed from the </a:t>
            </a:r>
            <a:endParaRPr lang="en-US" sz="2100" dirty="0" smtClean="0"/>
          </a:p>
          <a:p>
            <a:pPr lvl="1" indent="0">
              <a:buNone/>
            </a:pPr>
            <a:r>
              <a:rPr lang="en-US" sz="2100" dirty="0"/>
              <a:t>k</a:t>
            </a:r>
            <a:r>
              <a:rPr lang="en-US" sz="2100" dirty="0" smtClean="0"/>
              <a:t>idneys</a:t>
            </a:r>
          </a:p>
          <a:p>
            <a:pPr lvl="1"/>
            <a:r>
              <a:rPr lang="en-US" sz="2100" dirty="0" smtClean="0"/>
              <a:t>Placed </a:t>
            </a:r>
            <a:r>
              <a:rPr lang="en-US" sz="2100" dirty="0"/>
              <a:t>in the blood by the </a:t>
            </a:r>
            <a:endParaRPr lang="en-US" sz="2100" dirty="0" smtClean="0"/>
          </a:p>
          <a:p>
            <a:pPr lvl="1" indent="0">
              <a:buNone/>
            </a:pPr>
            <a:r>
              <a:rPr lang="en-US" sz="2100" dirty="0" smtClean="0"/>
              <a:t>liver </a:t>
            </a:r>
            <a:r>
              <a:rPr lang="en-US" sz="2100" dirty="0"/>
              <a:t>through the detoxification process</a:t>
            </a:r>
            <a:endParaRPr lang="en-CA" sz="2100" dirty="0"/>
          </a:p>
          <a:p>
            <a:pPr lvl="1"/>
            <a:r>
              <a:rPr lang="en-US" sz="2100" dirty="0"/>
              <a:t>Excess amino acids are broken </a:t>
            </a:r>
            <a:r>
              <a:rPr lang="en-US" sz="2100" dirty="0" smtClean="0"/>
              <a:t> down </a:t>
            </a:r>
            <a:r>
              <a:rPr lang="en-US" sz="2100" dirty="0"/>
              <a:t>in the </a:t>
            </a:r>
            <a:r>
              <a:rPr lang="en-US" sz="2100" dirty="0" smtClean="0"/>
              <a:t>liver</a:t>
            </a:r>
          </a:p>
          <a:p>
            <a:pPr lvl="1"/>
            <a:r>
              <a:rPr lang="en-US" sz="2100" dirty="0" smtClean="0"/>
              <a:t>Converted </a:t>
            </a:r>
            <a:r>
              <a:rPr lang="en-US" sz="2100" dirty="0"/>
              <a:t>to </a:t>
            </a:r>
            <a:r>
              <a:rPr lang="en-US" sz="2100" b="1" i="1" dirty="0"/>
              <a:t>ammonia</a:t>
            </a:r>
            <a:r>
              <a:rPr lang="en-US" sz="2100" dirty="0"/>
              <a:t> and then </a:t>
            </a:r>
            <a:r>
              <a:rPr lang="en-US" sz="2100" dirty="0" smtClean="0"/>
              <a:t>             to </a:t>
            </a:r>
            <a:r>
              <a:rPr lang="en-US" sz="2100" b="1" i="1" dirty="0"/>
              <a:t>urea</a:t>
            </a:r>
            <a:endParaRPr lang="en-CA" sz="2100" dirty="0"/>
          </a:p>
          <a:p>
            <a:endParaRPr lang="en-CA" dirty="0" smtClean="0"/>
          </a:p>
          <a:p>
            <a:pPr marL="0" indent="0">
              <a:buNone/>
            </a:pPr>
            <a:endParaRPr lang="en-CA" dirty="0"/>
          </a:p>
        </p:txBody>
      </p:sp>
      <p:pic>
        <p:nvPicPr>
          <p:cNvPr id="5122" name="Picture 2" descr="ei_027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8168" y="2060848"/>
            <a:ext cx="4063411" cy="3888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57000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Picture 1" descr="urine_form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988840"/>
            <a:ext cx="5842113" cy="4464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7"/>
          <p:cNvSpPr>
            <a:spLocks noGrp="1"/>
          </p:cNvSpPr>
          <p:nvPr>
            <p:ph type="title"/>
          </p:nvPr>
        </p:nvSpPr>
        <p:spPr>
          <a:xfrm>
            <a:off x="467544" y="548680"/>
            <a:ext cx="8229600" cy="1143000"/>
          </a:xfrm>
        </p:spPr>
        <p:txBody>
          <a:bodyPr>
            <a:normAutofit fontScale="90000"/>
          </a:bodyPr>
          <a:lstStyle/>
          <a:p>
            <a:r>
              <a:rPr lang="en-CA" dirty="0" smtClean="0"/>
              <a:t>Urine Formation in the Nephron</a:t>
            </a:r>
            <a:endParaRPr lang="en-CA" dirty="0"/>
          </a:p>
        </p:txBody>
      </p:sp>
    </p:spTree>
    <p:extLst>
      <p:ext uri="{BB962C8B-B14F-4D97-AF65-F5344CB8AC3E}">
        <p14:creationId xmlns:p14="http://schemas.microsoft.com/office/powerpoint/2010/main" val="8305870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Lesson Sequence</a:t>
            </a:r>
            <a:endParaRPr lang="en-CA" dirty="0"/>
          </a:p>
        </p:txBody>
      </p:sp>
      <p:sp>
        <p:nvSpPr>
          <p:cNvPr id="3" name="Content Placeholder 2"/>
          <p:cNvSpPr>
            <a:spLocks noGrp="1"/>
          </p:cNvSpPr>
          <p:nvPr>
            <p:ph idx="1"/>
          </p:nvPr>
        </p:nvSpPr>
        <p:spPr/>
        <p:txBody>
          <a:bodyPr>
            <a:normAutofit fontScale="92500" lnSpcReduction="20000"/>
          </a:bodyPr>
          <a:lstStyle/>
          <a:p>
            <a:pPr marL="0" indent="0">
              <a:buNone/>
            </a:pPr>
            <a:r>
              <a:rPr lang="en-US" sz="2300" dirty="0" smtClean="0">
                <a:solidFill>
                  <a:schemeClr val="accent3"/>
                </a:solidFill>
              </a:rPr>
              <a:t>Lesson 1:  Homeostatic </a:t>
            </a:r>
            <a:r>
              <a:rPr lang="en-US" sz="2300" dirty="0">
                <a:solidFill>
                  <a:schemeClr val="accent3"/>
                </a:solidFill>
              </a:rPr>
              <a:t>Mechanisms</a:t>
            </a:r>
            <a:endParaRPr lang="en-CA" sz="2300" dirty="0">
              <a:solidFill>
                <a:schemeClr val="accent3"/>
              </a:solidFill>
            </a:endParaRPr>
          </a:p>
          <a:p>
            <a:pPr lvl="1"/>
            <a:r>
              <a:rPr lang="en-US" sz="2200" i="1" dirty="0" smtClean="0"/>
              <a:t>Introduction </a:t>
            </a:r>
            <a:r>
              <a:rPr lang="en-US" sz="2200" i="1" dirty="0"/>
              <a:t>to Homeostasis: Kidney, Immune System, Nervous System</a:t>
            </a:r>
            <a:endParaRPr lang="en-CA" sz="2200" i="1" dirty="0"/>
          </a:p>
          <a:p>
            <a:pPr marL="0" indent="0">
              <a:buNone/>
            </a:pPr>
            <a:r>
              <a:rPr lang="en-US" sz="2300" dirty="0" smtClean="0">
                <a:solidFill>
                  <a:schemeClr val="accent3"/>
                </a:solidFill>
              </a:rPr>
              <a:t>Lesson 2:  Feedback </a:t>
            </a:r>
            <a:r>
              <a:rPr lang="en-US" sz="2300" dirty="0">
                <a:solidFill>
                  <a:schemeClr val="accent3"/>
                </a:solidFill>
              </a:rPr>
              <a:t>Systems</a:t>
            </a:r>
            <a:endParaRPr lang="en-CA" sz="2300" dirty="0">
              <a:solidFill>
                <a:schemeClr val="accent3"/>
              </a:solidFill>
            </a:endParaRPr>
          </a:p>
          <a:p>
            <a:pPr lvl="1"/>
            <a:r>
              <a:rPr lang="en-US" sz="2200" i="1" dirty="0"/>
              <a:t>Human Body Temperature, Transfer of Energy, Negative Feedback Loop, Positive Feedback Loop </a:t>
            </a:r>
            <a:endParaRPr lang="en-US" sz="2200" i="1" dirty="0" smtClean="0"/>
          </a:p>
          <a:p>
            <a:pPr marL="0" indent="0">
              <a:buNone/>
            </a:pPr>
            <a:r>
              <a:rPr lang="en-US" sz="2300" dirty="0" smtClean="0">
                <a:solidFill>
                  <a:schemeClr val="accent3"/>
                </a:solidFill>
              </a:rPr>
              <a:t>Lesson 3:  The </a:t>
            </a:r>
            <a:r>
              <a:rPr lang="en-US" sz="2300" dirty="0">
                <a:solidFill>
                  <a:schemeClr val="accent3"/>
                </a:solidFill>
              </a:rPr>
              <a:t>Human Urinary System</a:t>
            </a:r>
            <a:endParaRPr lang="en-CA" sz="2300" dirty="0">
              <a:solidFill>
                <a:schemeClr val="accent3"/>
              </a:solidFill>
            </a:endParaRPr>
          </a:p>
          <a:p>
            <a:pPr lvl="1"/>
            <a:r>
              <a:rPr lang="en-US" sz="2200" i="1" dirty="0" smtClean="0"/>
              <a:t>Overview </a:t>
            </a:r>
            <a:r>
              <a:rPr lang="en-US" sz="2200" i="1" dirty="0"/>
              <a:t>of the Human Urinary System, Anatomy, Comparison of Male &amp; Female </a:t>
            </a:r>
            <a:r>
              <a:rPr lang="en-US" sz="2200" i="1" dirty="0" smtClean="0"/>
              <a:t>Systems</a:t>
            </a:r>
          </a:p>
          <a:p>
            <a:pPr marL="0" indent="0">
              <a:buNone/>
            </a:pPr>
            <a:r>
              <a:rPr lang="en-US" sz="2300" dirty="0" smtClean="0">
                <a:solidFill>
                  <a:schemeClr val="accent3"/>
                </a:solidFill>
              </a:rPr>
              <a:t>Lesson 4:  Kidney </a:t>
            </a:r>
            <a:r>
              <a:rPr lang="en-US" sz="2300" dirty="0">
                <a:solidFill>
                  <a:schemeClr val="accent3"/>
                </a:solidFill>
              </a:rPr>
              <a:t>Function and Structure</a:t>
            </a:r>
            <a:endParaRPr lang="en-CA" sz="2300" dirty="0">
              <a:solidFill>
                <a:schemeClr val="accent3"/>
              </a:solidFill>
            </a:endParaRPr>
          </a:p>
          <a:p>
            <a:pPr lvl="1"/>
            <a:r>
              <a:rPr lang="en-US" sz="2200" i="1" dirty="0"/>
              <a:t>General Structure of the </a:t>
            </a:r>
            <a:r>
              <a:rPr lang="en-CA" sz="2200" i="1" dirty="0" smtClean="0"/>
              <a:t>kidney and nephron</a:t>
            </a:r>
          </a:p>
          <a:p>
            <a:pPr marL="0" lvl="0" indent="0">
              <a:buNone/>
            </a:pPr>
            <a:r>
              <a:rPr lang="en-CA" sz="2300" dirty="0" smtClean="0">
                <a:solidFill>
                  <a:schemeClr val="accent3"/>
                </a:solidFill>
              </a:rPr>
              <a:t>Lesson 5:  </a:t>
            </a:r>
            <a:r>
              <a:rPr lang="en-US" sz="2300" dirty="0" smtClean="0">
                <a:solidFill>
                  <a:schemeClr val="accent3"/>
                </a:solidFill>
              </a:rPr>
              <a:t>How </a:t>
            </a:r>
            <a:r>
              <a:rPr lang="en-US" sz="2300" dirty="0">
                <a:solidFill>
                  <a:schemeClr val="accent3"/>
                </a:solidFill>
              </a:rPr>
              <a:t>Blood is Filtered in the Kidney</a:t>
            </a:r>
            <a:endParaRPr lang="en-CA" sz="2300" dirty="0">
              <a:solidFill>
                <a:schemeClr val="accent3"/>
              </a:solidFill>
            </a:endParaRPr>
          </a:p>
          <a:p>
            <a:pPr lvl="1"/>
            <a:r>
              <a:rPr lang="en-US" sz="2200" i="1" dirty="0"/>
              <a:t>Role of Kidney in Maintaining </a:t>
            </a:r>
            <a:r>
              <a:rPr lang="en-US" sz="2200" i="1" dirty="0" smtClean="0"/>
              <a:t>Homeostasis</a:t>
            </a:r>
          </a:p>
          <a:p>
            <a:pPr marL="0" indent="0">
              <a:buNone/>
            </a:pPr>
            <a:r>
              <a:rPr lang="en-US" sz="2300" dirty="0" smtClean="0">
                <a:solidFill>
                  <a:schemeClr val="accent3"/>
                </a:solidFill>
              </a:rPr>
              <a:t>Lesson 6:  Urine </a:t>
            </a:r>
            <a:r>
              <a:rPr lang="en-US" sz="2300" dirty="0">
                <a:solidFill>
                  <a:schemeClr val="accent3"/>
                </a:solidFill>
              </a:rPr>
              <a:t>Output and Water Homeostasis </a:t>
            </a:r>
            <a:endParaRPr lang="en-CA" sz="2300" dirty="0">
              <a:solidFill>
                <a:schemeClr val="accent3"/>
              </a:solidFill>
            </a:endParaRPr>
          </a:p>
          <a:p>
            <a:pPr marL="0" indent="0">
              <a:buNone/>
            </a:pPr>
            <a:endParaRPr lang="en-CA" dirty="0" smtClean="0"/>
          </a:p>
          <a:p>
            <a:pPr marL="393192" lvl="1" indent="0">
              <a:buNone/>
            </a:pPr>
            <a:endParaRPr lang="en-US" dirty="0" smtClean="0"/>
          </a:p>
        </p:txBody>
      </p:sp>
      <p:pic>
        <p:nvPicPr>
          <p:cNvPr id="28674" name="Picture 2" descr="C:\Users\Owner\AppData\Local\Microsoft\Windows\Temporary Internet Files\Content.IE5\FU75R2I6\MC900434784[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4653136"/>
            <a:ext cx="1828572" cy="1828572"/>
          </a:xfrm>
          <a:prstGeom prst="rect">
            <a:avLst/>
          </a:prstGeom>
          <a:noFill/>
          <a:scene3d>
            <a:camera prst="orthographicFront">
              <a:rot lat="0" lon="300000" rev="300000"/>
            </a:camera>
            <a:lightRig rig="threePt" dir="t"/>
          </a:scene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14003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Urination Videos</a:t>
            </a:r>
            <a:endParaRPr lang="en-CA" dirty="0"/>
          </a:p>
        </p:txBody>
      </p:sp>
      <p:sp>
        <p:nvSpPr>
          <p:cNvPr id="3" name="Content Placeholder 2"/>
          <p:cNvSpPr>
            <a:spLocks noGrp="1"/>
          </p:cNvSpPr>
          <p:nvPr>
            <p:ph idx="1"/>
          </p:nvPr>
        </p:nvSpPr>
        <p:spPr>
          <a:xfrm>
            <a:off x="467544" y="2294924"/>
            <a:ext cx="8229600" cy="4389120"/>
          </a:xfrm>
        </p:spPr>
        <p:txBody>
          <a:bodyPr/>
          <a:lstStyle/>
          <a:p>
            <a:r>
              <a:rPr lang="en-CA" dirty="0" smtClean="0"/>
              <a:t>An excellent </a:t>
            </a:r>
            <a:r>
              <a:rPr lang="en-CA" dirty="0"/>
              <a:t>review of </a:t>
            </a:r>
            <a:r>
              <a:rPr lang="en-CA" dirty="0" smtClean="0"/>
              <a:t>Urine </a:t>
            </a:r>
            <a:r>
              <a:rPr lang="en-CA" dirty="0"/>
              <a:t>F</a:t>
            </a:r>
            <a:r>
              <a:rPr lang="en-CA" dirty="0" smtClean="0"/>
              <a:t>ormation: </a:t>
            </a:r>
            <a:r>
              <a:rPr lang="en-CA" u="sng" dirty="0" smtClean="0">
                <a:hlinkClick r:id="rId2"/>
              </a:rPr>
              <a:t>http</a:t>
            </a:r>
            <a:r>
              <a:rPr lang="en-CA" u="sng" dirty="0">
                <a:hlinkClick r:id="rId2"/>
              </a:rPr>
              <a:t>://</a:t>
            </a:r>
            <a:r>
              <a:rPr lang="en-CA" u="sng" dirty="0" smtClean="0">
                <a:hlinkClick r:id="rId2"/>
              </a:rPr>
              <a:t>www.learnerstv.com/animation/animation.php?ani=238&amp;cat=biology</a:t>
            </a:r>
            <a:endParaRPr lang="en-CA" u="sng" dirty="0"/>
          </a:p>
          <a:p>
            <a:endParaRPr lang="en-CA" u="sng" dirty="0" smtClean="0"/>
          </a:p>
          <a:p>
            <a:r>
              <a:rPr lang="en-CA" dirty="0" smtClean="0"/>
              <a:t>A good overview of the Micturition Reflex:</a:t>
            </a:r>
          </a:p>
          <a:p>
            <a:pPr marL="365760" lvl="1" indent="0">
              <a:buNone/>
            </a:pPr>
            <a:r>
              <a:rPr lang="en-CA" u="sng" dirty="0" smtClean="0">
                <a:hlinkClick r:id="rId3"/>
              </a:rPr>
              <a:t>http</a:t>
            </a:r>
            <a:r>
              <a:rPr lang="en-CA" u="sng" dirty="0">
                <a:hlinkClick r:id="rId3"/>
              </a:rPr>
              <a:t>://highered.mcgraw-hill.com/sites/0072507470/student_view0/chapter26/animation__micturition_reflex.html</a:t>
            </a:r>
            <a:endParaRPr lang="en-CA" dirty="0"/>
          </a:p>
        </p:txBody>
      </p:sp>
      <p:pic>
        <p:nvPicPr>
          <p:cNvPr id="276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40352" y="863219"/>
            <a:ext cx="1150100" cy="1730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47847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80728"/>
            <a:ext cx="8229600" cy="1143000"/>
          </a:xfrm>
        </p:spPr>
        <p:txBody>
          <a:bodyPr>
            <a:normAutofit fontScale="90000"/>
          </a:bodyPr>
          <a:lstStyle/>
          <a:p>
            <a:r>
              <a:rPr lang="en-CA" dirty="0" smtClean="0"/>
              <a:t>Student Activity: Create a Model of the Excretory Filtering System</a:t>
            </a:r>
            <a:endParaRPr lang="en-CA" dirty="0"/>
          </a:p>
        </p:txBody>
      </p:sp>
      <p:sp>
        <p:nvSpPr>
          <p:cNvPr id="3" name="Content Placeholder 2"/>
          <p:cNvSpPr>
            <a:spLocks noGrp="1"/>
          </p:cNvSpPr>
          <p:nvPr>
            <p:ph idx="1"/>
          </p:nvPr>
        </p:nvSpPr>
        <p:spPr>
          <a:xfrm>
            <a:off x="3059832" y="2100976"/>
            <a:ext cx="5950826" cy="4389120"/>
          </a:xfrm>
        </p:spPr>
        <p:txBody>
          <a:bodyPr>
            <a:noAutofit/>
          </a:bodyPr>
          <a:lstStyle/>
          <a:p>
            <a:pPr marL="0" indent="0">
              <a:buNone/>
            </a:pPr>
            <a:endParaRPr lang="en-CA" sz="1700" dirty="0" smtClean="0"/>
          </a:p>
          <a:p>
            <a:pPr marL="0" indent="0">
              <a:buNone/>
            </a:pPr>
            <a:r>
              <a:rPr lang="en-CA" sz="1700" i="1" dirty="0" smtClean="0"/>
              <a:t>Taken from p. 343 of Nelson Biology 12 (2003)</a:t>
            </a:r>
          </a:p>
          <a:p>
            <a:pPr marL="0" indent="0">
              <a:buNone/>
            </a:pPr>
            <a:endParaRPr lang="en-CA" sz="1000" dirty="0" smtClean="0"/>
          </a:p>
          <a:p>
            <a:pPr marL="0" indent="0">
              <a:buNone/>
            </a:pPr>
            <a:r>
              <a:rPr lang="en-CA" sz="1700" b="1" dirty="0" smtClean="0"/>
              <a:t>Materials:  funnel, aquarium charcoal, 2 small beakers, food colouring, non-absorbent cotton, ring stand</a:t>
            </a:r>
          </a:p>
          <a:p>
            <a:pPr marL="0" indent="0">
              <a:buNone/>
            </a:pPr>
            <a:endParaRPr lang="en-CA" sz="1000" dirty="0"/>
          </a:p>
          <a:p>
            <a:pPr marL="0" indent="0">
              <a:buNone/>
            </a:pPr>
            <a:r>
              <a:rPr lang="en-CA" sz="1700" dirty="0" smtClean="0"/>
              <a:t>Place a small piece of non-absorbent cotton in a funnel.  Fill the funnel with aquarium charcoal, and put a small beaker beneath the funnel.  Fill a second beaker with about 25 mL of water, and add five drops of food colouring.  Pour the coloured water through the funnel and collect it in the beaker beneath as shown in Figure 2.</a:t>
            </a:r>
          </a:p>
          <a:p>
            <a:pPr marL="0" indent="0">
              <a:buNone/>
            </a:pPr>
            <a:endParaRPr lang="en-CA" sz="1000" dirty="0"/>
          </a:p>
          <a:p>
            <a:pPr marL="0" indent="0">
              <a:buNone/>
            </a:pPr>
            <a:r>
              <a:rPr lang="en-CA" sz="1700" dirty="0" smtClean="0"/>
              <a:t>Compare the colour of the filtered water with the original coloured water.  Predict what will happen if the water is filtered once again.  Test your prediction.  How would you improve the filter?</a:t>
            </a:r>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708920"/>
            <a:ext cx="2350427" cy="3605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567180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Urinalysis Virtual Lab</a:t>
            </a:r>
            <a:endParaRPr lang="en-CA" dirty="0"/>
          </a:p>
        </p:txBody>
      </p:sp>
      <p:sp>
        <p:nvSpPr>
          <p:cNvPr id="3" name="Content Placeholder 2"/>
          <p:cNvSpPr>
            <a:spLocks noGrp="1"/>
          </p:cNvSpPr>
          <p:nvPr>
            <p:ph idx="1"/>
          </p:nvPr>
        </p:nvSpPr>
        <p:spPr/>
        <p:txBody>
          <a:bodyPr>
            <a:normAutofit fontScale="92500" lnSpcReduction="10000"/>
          </a:bodyPr>
          <a:lstStyle/>
          <a:p>
            <a:pPr marL="0" indent="0">
              <a:buNone/>
            </a:pPr>
            <a:r>
              <a:rPr lang="en-CA" sz="2400" u="sng" dirty="0">
                <a:hlinkClick r:id="rId2"/>
              </a:rPr>
              <a:t>http://</a:t>
            </a:r>
            <a:r>
              <a:rPr lang="en-CA" sz="2400" u="sng" dirty="0" smtClean="0">
                <a:hlinkClick r:id="rId2"/>
              </a:rPr>
              <a:t>biologyonline.us/Online%20A&amp;P/AP%202/Northland/AP2lab/Lab%201%20online/lab4/9.htm</a:t>
            </a:r>
            <a:endParaRPr lang="en-CA" sz="2400" u="sng" dirty="0" smtClean="0"/>
          </a:p>
          <a:p>
            <a:pPr marL="0" indent="0">
              <a:buNone/>
            </a:pPr>
            <a:endParaRPr lang="en-CA" sz="2400" dirty="0"/>
          </a:p>
          <a:p>
            <a:r>
              <a:rPr lang="en-CA" sz="2400" dirty="0" smtClean="0"/>
              <a:t>Test urine samples for disease or infection</a:t>
            </a:r>
          </a:p>
          <a:p>
            <a:r>
              <a:rPr lang="en-CA" sz="2400" dirty="0" smtClean="0"/>
              <a:t>Identify symptoms that may </a:t>
            </a:r>
            <a:r>
              <a:rPr lang="en-CA" sz="2400" dirty="0"/>
              <a:t>lead to a urine test</a:t>
            </a:r>
          </a:p>
          <a:p>
            <a:r>
              <a:rPr lang="en-CA" sz="2400" dirty="0" smtClean="0"/>
              <a:t>Learn the role </a:t>
            </a:r>
            <a:r>
              <a:rPr lang="en-CA" sz="2400" dirty="0"/>
              <a:t>of urine tests in monitoring </a:t>
            </a:r>
            <a:r>
              <a:rPr lang="en-CA" sz="2400" dirty="0" smtClean="0"/>
              <a:t>diseases</a:t>
            </a:r>
          </a:p>
          <a:p>
            <a:r>
              <a:rPr lang="en-CA" sz="2400" dirty="0" smtClean="0"/>
              <a:t>Perform three analyses:  </a:t>
            </a:r>
          </a:p>
          <a:p>
            <a:pPr marL="0" indent="0">
              <a:buNone/>
            </a:pPr>
            <a:r>
              <a:rPr lang="en-CA" sz="2400" dirty="0"/>
              <a:t>	</a:t>
            </a:r>
            <a:r>
              <a:rPr lang="en-CA" sz="2400" dirty="0" smtClean="0"/>
              <a:t>1) macroscopic observations</a:t>
            </a:r>
          </a:p>
          <a:p>
            <a:pPr marL="0" indent="0">
              <a:buNone/>
            </a:pPr>
            <a:r>
              <a:rPr lang="en-CA" sz="2400" dirty="0"/>
              <a:t>	</a:t>
            </a:r>
            <a:r>
              <a:rPr lang="en-CA" sz="2400" dirty="0" smtClean="0"/>
              <a:t>2) </a:t>
            </a:r>
            <a:r>
              <a:rPr lang="en-CA" sz="2400" dirty="0" err="1" smtClean="0"/>
              <a:t>chemstix</a:t>
            </a:r>
            <a:r>
              <a:rPr lang="en-CA" sz="2400" dirty="0" smtClean="0"/>
              <a:t> analysis</a:t>
            </a:r>
          </a:p>
          <a:p>
            <a:pPr marL="0" indent="0">
              <a:buNone/>
            </a:pPr>
            <a:r>
              <a:rPr lang="en-CA" sz="2400" dirty="0" smtClean="0"/>
              <a:t>	3) microscopic observations</a:t>
            </a:r>
            <a:endParaRPr lang="en-CA" sz="2400" dirty="0"/>
          </a:p>
          <a:p>
            <a:pPr marL="0" indent="0">
              <a:buNone/>
            </a:pPr>
            <a:endParaRPr lang="en-CA" sz="2200" dirty="0" smtClean="0"/>
          </a:p>
          <a:p>
            <a:pPr marL="0" indent="0">
              <a:buNone/>
            </a:pPr>
            <a:r>
              <a:rPr lang="en-CA" sz="2000" i="1" dirty="0" smtClean="0"/>
              <a:t>(*lab can be downloaded from site)</a:t>
            </a:r>
            <a:endParaRPr lang="en-CA" sz="2000" i="1" dirty="0"/>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9568" y="4081285"/>
            <a:ext cx="2394432" cy="2542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72609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Student Misconceptions</a:t>
            </a:r>
            <a:endParaRPr lang="en-C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38031215"/>
              </p:ext>
            </p:extLst>
          </p:nvPr>
        </p:nvGraphicFramePr>
        <p:xfrm>
          <a:off x="467544" y="2073307"/>
          <a:ext cx="8229600" cy="4234917"/>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en-CA" dirty="0" smtClean="0"/>
                        <a:t>Misconception</a:t>
                      </a:r>
                      <a:endParaRPr lang="en-CA" dirty="0"/>
                    </a:p>
                  </a:txBody>
                  <a:tcPr/>
                </a:tc>
                <a:tc>
                  <a:txBody>
                    <a:bodyPr/>
                    <a:lstStyle/>
                    <a:p>
                      <a:pPr algn="ctr"/>
                      <a:r>
                        <a:rPr lang="en-CA" dirty="0" smtClean="0"/>
                        <a:t>Fact and/or Guidance</a:t>
                      </a:r>
                      <a:endParaRPr lang="en-CA" dirty="0"/>
                    </a:p>
                  </a:txBody>
                  <a:tcPr/>
                </a:tc>
              </a:tr>
              <a:tr h="480797">
                <a:tc>
                  <a:txBody>
                    <a:bodyPr/>
                    <a:lstStyle/>
                    <a:p>
                      <a:pPr lvl="0"/>
                      <a:r>
                        <a:rPr lang="en-US" sz="1200" b="0" dirty="0" smtClean="0"/>
                        <a:t>Students may think that when a body is in homeostasis, no change takes place and the internal conditions are stable.</a:t>
                      </a:r>
                      <a:endParaRPr lang="en-CA" sz="1200" b="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dirty="0" smtClean="0"/>
                        <a:t> </a:t>
                      </a:r>
                      <a:r>
                        <a:rPr lang="en-US" sz="1200" b="0" dirty="0" smtClean="0"/>
                        <a:t>Human body systems are constantly active, constantly monitoring and responding to changing conditions.</a:t>
                      </a:r>
                      <a:endParaRPr lang="en-CA" sz="1200" b="0" dirty="0"/>
                    </a:p>
                  </a:txBody>
                  <a:tcPr/>
                </a:tc>
              </a:tr>
              <a:tr h="370840">
                <a:tc>
                  <a:txBody>
                    <a:bodyPr/>
                    <a:lstStyle/>
                    <a:p>
                      <a:r>
                        <a:rPr lang="en-US" sz="1200" b="0" dirty="0" smtClean="0"/>
                        <a:t>“Normal” bodily constants remain the same for all people in all situations. </a:t>
                      </a:r>
                      <a:endParaRPr lang="en-CA" sz="1200" b="0" dirty="0"/>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t>Young children, the elderly, and heavy individuals find it more difficult to regulate body temperature making themselves more susceptible to internal and external stress.</a:t>
                      </a:r>
                      <a:r>
                        <a:rPr lang="en-US" sz="1200" baseline="0" dirty="0" smtClean="0"/>
                        <a:t>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t>Body</a:t>
                      </a:r>
                      <a:r>
                        <a:rPr lang="en-US" sz="1200" baseline="0" dirty="0" smtClean="0"/>
                        <a:t> temperature also</a:t>
                      </a:r>
                      <a:r>
                        <a:rPr lang="en-US" sz="1200" dirty="0" smtClean="0"/>
                        <a:t> varies</a:t>
                      </a:r>
                      <a:r>
                        <a:rPr lang="en-US" sz="1200" baseline="0" dirty="0" smtClean="0"/>
                        <a:t> </a:t>
                      </a:r>
                      <a:r>
                        <a:rPr lang="en-US" sz="1200" dirty="0" smtClean="0"/>
                        <a:t>with time, place, and activity level.  </a:t>
                      </a:r>
                    </a:p>
                    <a:p>
                      <a:pPr marL="171450" marR="0" lvl="0" indent="-1714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dirty="0" smtClean="0"/>
                        <a:t>“Normal”  blood pressure also differs.  Children tend to have lower blood pressure than adults, due to the flexibility of their arteries.</a:t>
                      </a:r>
                      <a:endParaRPr lang="en-CA" sz="1200" dirty="0"/>
                    </a:p>
                  </a:txBody>
                  <a:tcPr/>
                </a:tc>
              </a:tr>
              <a:tr h="370840">
                <a:tc>
                  <a:txBody>
                    <a:bodyPr/>
                    <a:lstStyle/>
                    <a:p>
                      <a:r>
                        <a:rPr lang="en-CA" sz="1200" dirty="0" smtClean="0"/>
                        <a:t>They</a:t>
                      </a:r>
                      <a:r>
                        <a:rPr lang="en-CA" sz="1200" baseline="0" dirty="0" smtClean="0"/>
                        <a:t> urinary system </a:t>
                      </a:r>
                      <a:r>
                        <a:rPr lang="en-CA" sz="1200" dirty="0" smtClean="0"/>
                        <a:t>is an open system allowing entry of any substance from the blood stream. </a:t>
                      </a:r>
                      <a:endParaRPr lang="en-CA"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dirty="0" smtClean="0"/>
                        <a:t>The blood maintains enclosed in vessels but various substances are allowed to move in and out</a:t>
                      </a:r>
                      <a:r>
                        <a:rPr lang="en-CA" sz="1200" baseline="0" dirty="0" smtClean="0"/>
                        <a:t> via filtration.</a:t>
                      </a:r>
                      <a:endParaRPr lang="en-CA" sz="1200" dirty="0" smtClean="0"/>
                    </a:p>
                    <a:p>
                      <a:endParaRPr lang="en-CA" sz="1200" dirty="0"/>
                    </a:p>
                  </a:txBody>
                  <a:tcPr/>
                </a:tc>
              </a:tr>
              <a:tr h="370840">
                <a:tc>
                  <a:txBody>
                    <a:bodyPr/>
                    <a:lstStyle/>
                    <a:p>
                      <a:r>
                        <a:rPr lang="en-CA" sz="1200" dirty="0" smtClean="0"/>
                        <a:t>Students can often be confused by the many ways that the kidneys maintain homeostasis. </a:t>
                      </a:r>
                      <a:endParaRPr lang="en-CA" sz="1200" dirty="0"/>
                    </a:p>
                  </a:txBody>
                  <a:tcPr/>
                </a:tc>
                <a:tc>
                  <a:txBody>
                    <a:bodyPr/>
                    <a:lstStyle/>
                    <a:p>
                      <a:r>
                        <a:rPr lang="en-CA" sz="1200" dirty="0" smtClean="0"/>
                        <a:t>“The Kidney and Homeostasis” chart provided in the ‘References’ portion of the Summary is an excellent tool for categorizing the mechanisms the kidney uses to maintain homeostasis.  Creating a mind map is also a good way to distinguish the different mechanisms. </a:t>
                      </a:r>
                      <a:endParaRPr lang="en-CA" sz="1200" dirty="0"/>
                    </a:p>
                  </a:txBody>
                  <a:tcPr/>
                </a:tc>
              </a:tr>
            </a:tbl>
          </a:graphicData>
        </a:graphic>
      </p:graphicFrame>
      <p:pic>
        <p:nvPicPr>
          <p:cNvPr id="20483" name="Picture 3" descr="C:\Users\Owner\AppData\Local\Microsoft\Windows\Temporary Internet Files\Content.IE5\BNL2K6LA\MC90044190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531881"/>
            <a:ext cx="1216127" cy="14370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517377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Real-Life Applications</a:t>
            </a:r>
            <a:endParaRPr lang="en-CA" dirty="0"/>
          </a:p>
        </p:txBody>
      </p:sp>
      <p:sp>
        <p:nvSpPr>
          <p:cNvPr id="3" name="Content Placeholder 2"/>
          <p:cNvSpPr>
            <a:spLocks noGrp="1"/>
          </p:cNvSpPr>
          <p:nvPr>
            <p:ph idx="1"/>
          </p:nvPr>
        </p:nvSpPr>
        <p:spPr>
          <a:xfrm>
            <a:off x="467544" y="2132856"/>
            <a:ext cx="8229600" cy="4389120"/>
          </a:xfrm>
        </p:spPr>
        <p:txBody>
          <a:bodyPr>
            <a:normAutofit fontScale="92500" lnSpcReduction="20000"/>
          </a:bodyPr>
          <a:lstStyle/>
          <a:p>
            <a:r>
              <a:rPr lang="en-CA" dirty="0" smtClean="0"/>
              <a:t>Kidney Stones</a:t>
            </a:r>
          </a:p>
          <a:p>
            <a:r>
              <a:rPr lang="en-CA" dirty="0" smtClean="0"/>
              <a:t>Bright’s Disease</a:t>
            </a:r>
          </a:p>
          <a:p>
            <a:r>
              <a:rPr lang="en-CA" dirty="0" smtClean="0"/>
              <a:t>Diabetes </a:t>
            </a:r>
            <a:r>
              <a:rPr lang="en-CA" dirty="0"/>
              <a:t>Mellitus and Diabetes </a:t>
            </a:r>
            <a:r>
              <a:rPr lang="en-CA" dirty="0" err="1" smtClean="0"/>
              <a:t>Insipidus</a:t>
            </a:r>
            <a:endParaRPr lang="en-CA" dirty="0" smtClean="0"/>
          </a:p>
          <a:p>
            <a:r>
              <a:rPr lang="en-CA" dirty="0" smtClean="0"/>
              <a:t>Renal failure</a:t>
            </a:r>
            <a:endParaRPr lang="en-CA" dirty="0"/>
          </a:p>
          <a:p>
            <a:r>
              <a:rPr lang="en-US" dirty="0" smtClean="0"/>
              <a:t>Effects </a:t>
            </a:r>
            <a:r>
              <a:rPr lang="en-US" dirty="0"/>
              <a:t>of p</a:t>
            </a:r>
            <a:r>
              <a:rPr lang="en-US" dirty="0" smtClean="0"/>
              <a:t>erformance-enhancing </a:t>
            </a:r>
            <a:r>
              <a:rPr lang="en-US" dirty="0"/>
              <a:t>d</a:t>
            </a:r>
            <a:r>
              <a:rPr lang="en-US" dirty="0" smtClean="0"/>
              <a:t>rugs on homeostasis</a:t>
            </a:r>
          </a:p>
          <a:p>
            <a:r>
              <a:rPr lang="en-US" dirty="0" smtClean="0"/>
              <a:t>Effects of energy drinks on homeostasis</a:t>
            </a:r>
            <a:endParaRPr lang="en-CA" dirty="0"/>
          </a:p>
          <a:p>
            <a:r>
              <a:rPr lang="en-US" dirty="0"/>
              <a:t>Effects of </a:t>
            </a:r>
            <a:r>
              <a:rPr lang="en-US" dirty="0" smtClean="0"/>
              <a:t>alcohol and illegal drugs </a:t>
            </a:r>
            <a:r>
              <a:rPr lang="en-US" dirty="0"/>
              <a:t>on </a:t>
            </a:r>
            <a:r>
              <a:rPr lang="en-US" dirty="0" smtClean="0"/>
              <a:t>homeostasis</a:t>
            </a:r>
            <a:endParaRPr lang="en-CA" dirty="0"/>
          </a:p>
          <a:p>
            <a:r>
              <a:rPr lang="en-US" dirty="0"/>
              <a:t>Kidney </a:t>
            </a:r>
            <a:r>
              <a:rPr lang="en-US" dirty="0" smtClean="0"/>
              <a:t>Dialysis </a:t>
            </a:r>
            <a:endParaRPr lang="en-CA" dirty="0"/>
          </a:p>
          <a:p>
            <a:r>
              <a:rPr lang="en-CA" dirty="0" smtClean="0"/>
              <a:t>Diuretics</a:t>
            </a:r>
          </a:p>
          <a:p>
            <a:r>
              <a:rPr lang="en-CA" dirty="0" smtClean="0"/>
              <a:t>Kidney transplants and wait times</a:t>
            </a:r>
          </a:p>
          <a:p>
            <a:r>
              <a:rPr lang="en-CA" dirty="0" smtClean="0"/>
              <a:t>The </a:t>
            </a:r>
            <a:r>
              <a:rPr lang="en-CA" dirty="0"/>
              <a:t>effects of chemotherapy on </a:t>
            </a:r>
            <a:r>
              <a:rPr lang="en-CA" dirty="0" smtClean="0"/>
              <a:t>homeostasis</a:t>
            </a:r>
          </a:p>
          <a:p>
            <a:pPr marL="0" indent="0">
              <a:buNone/>
            </a:pPr>
            <a:endParaRPr lang="en-CA" dirty="0" smtClean="0"/>
          </a:p>
          <a:p>
            <a:pPr marL="0" indent="0">
              <a:buNone/>
            </a:pPr>
            <a:endParaRPr lang="en-CA" dirty="0"/>
          </a:p>
          <a:p>
            <a:endParaRPr lang="en-CA" dirty="0"/>
          </a:p>
          <a:p>
            <a:pPr marL="0" indent="0">
              <a:buNone/>
            </a:pPr>
            <a:endParaRPr lang="en-CA" dirty="0"/>
          </a:p>
        </p:txBody>
      </p:sp>
      <p:pic>
        <p:nvPicPr>
          <p:cNvPr id="29698" name="Picture 2" descr="C:\Users\Owner\AppData\Local\Microsoft\Windows\Temporary Internet Files\Content.IE5\0VC052Y9\MC90029575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76256" y="1106666"/>
            <a:ext cx="1777497" cy="1623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27344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Debate</a:t>
            </a:r>
            <a:endParaRPr lang="en-CA" dirty="0"/>
          </a:p>
        </p:txBody>
      </p:sp>
      <p:sp>
        <p:nvSpPr>
          <p:cNvPr id="3" name="Content Placeholder 2"/>
          <p:cNvSpPr>
            <a:spLocks noGrp="1"/>
          </p:cNvSpPr>
          <p:nvPr>
            <p:ph idx="1"/>
          </p:nvPr>
        </p:nvSpPr>
        <p:spPr/>
        <p:txBody>
          <a:bodyPr>
            <a:normAutofit/>
          </a:bodyPr>
          <a:lstStyle/>
          <a:p>
            <a:pPr marL="0" indent="0" algn="ctr">
              <a:buNone/>
            </a:pPr>
            <a:endParaRPr lang="en-CA" sz="1000" b="1" i="1" dirty="0" smtClean="0"/>
          </a:p>
          <a:p>
            <a:pPr marL="0" indent="0" algn="ctr">
              <a:buNone/>
            </a:pPr>
            <a:endParaRPr lang="en-CA" sz="3000" b="1" i="1" dirty="0" smtClean="0"/>
          </a:p>
          <a:p>
            <a:pPr marL="0" indent="0" algn="ctr">
              <a:buNone/>
            </a:pPr>
            <a:endParaRPr lang="en-CA" sz="3000" b="1" i="1" dirty="0"/>
          </a:p>
          <a:p>
            <a:pPr marL="0" indent="0" algn="ctr">
              <a:buNone/>
            </a:pPr>
            <a:r>
              <a:rPr lang="en-CA" sz="3000" b="1" i="1" dirty="0" smtClean="0">
                <a:solidFill>
                  <a:schemeClr val="accent2"/>
                </a:solidFill>
              </a:rPr>
              <a:t>Should kidney sales be legalized?</a:t>
            </a:r>
          </a:p>
          <a:p>
            <a:pPr marL="0" indent="0">
              <a:buNone/>
            </a:pPr>
            <a:endParaRPr lang="en-CA" sz="1500" dirty="0"/>
          </a:p>
          <a:p>
            <a:pPr marL="0" indent="0">
              <a:buNone/>
            </a:pPr>
            <a:r>
              <a:rPr lang="en-CA" sz="2500" u="sng" dirty="0" smtClean="0">
                <a:solidFill>
                  <a:schemeClr val="tx2"/>
                </a:solidFill>
              </a:rPr>
              <a:t>Based on the newspaper article:</a:t>
            </a:r>
          </a:p>
          <a:p>
            <a:pPr marL="0" indent="0">
              <a:buNone/>
            </a:pPr>
            <a:r>
              <a:rPr lang="en-CA" sz="2200" b="1" dirty="0" smtClean="0"/>
              <a:t>“Why </a:t>
            </a:r>
            <a:r>
              <a:rPr lang="en-CA" sz="2200" b="1" dirty="0"/>
              <a:t>Legalizing Organ Sales Would Help to Save Lives, End </a:t>
            </a:r>
            <a:r>
              <a:rPr lang="en-CA" sz="2200" b="1" dirty="0" smtClean="0"/>
              <a:t>Violence” - The Atlantic, Nov. 9/11</a:t>
            </a:r>
          </a:p>
          <a:p>
            <a:pPr marL="0" indent="0">
              <a:buNone/>
            </a:pPr>
            <a:endParaRPr lang="en-CA" sz="2200" b="1" dirty="0"/>
          </a:p>
          <a:p>
            <a:pPr marL="0" indent="0">
              <a:buNone/>
            </a:pPr>
            <a:r>
              <a:rPr lang="en-CA" sz="1500" u="sng" dirty="0" smtClean="0">
                <a:hlinkClick r:id="rId2"/>
              </a:rPr>
              <a:t>http</a:t>
            </a:r>
            <a:r>
              <a:rPr lang="en-CA" sz="1500" u="sng" dirty="0">
                <a:hlinkClick r:id="rId2"/>
              </a:rPr>
              <a:t>://www.theatlantic.com/life/archive/2011/11/why-legalizing-organ-sales-would-help-to-save-lives-end-violence/248114/</a:t>
            </a:r>
            <a:endParaRPr lang="en-CA" sz="1500" dirty="0"/>
          </a:p>
          <a:p>
            <a:pPr marL="0" indent="0">
              <a:buNone/>
            </a:pPr>
            <a:endParaRPr lang="en-CA" dirty="0"/>
          </a:p>
        </p:txBody>
      </p:sp>
      <p:pic>
        <p:nvPicPr>
          <p:cNvPr id="225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1052736"/>
            <a:ext cx="2552024" cy="1948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709817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Other Activities</a:t>
            </a:r>
            <a:endParaRPr lang="en-CA" dirty="0"/>
          </a:p>
        </p:txBody>
      </p:sp>
      <p:sp>
        <p:nvSpPr>
          <p:cNvPr id="3" name="Content Placeholder 2"/>
          <p:cNvSpPr>
            <a:spLocks noGrp="1"/>
          </p:cNvSpPr>
          <p:nvPr>
            <p:ph idx="1"/>
          </p:nvPr>
        </p:nvSpPr>
        <p:spPr/>
        <p:txBody>
          <a:bodyPr>
            <a:normAutofit fontScale="92500" lnSpcReduction="10000"/>
          </a:bodyPr>
          <a:lstStyle/>
          <a:p>
            <a:r>
              <a:rPr lang="en-US" dirty="0" smtClean="0"/>
              <a:t>Create a model of the kidney </a:t>
            </a:r>
          </a:p>
          <a:p>
            <a:r>
              <a:rPr lang="en-US" dirty="0" smtClean="0"/>
              <a:t>Jigsaw activity with hormones involved in kidney homeostasis</a:t>
            </a:r>
          </a:p>
          <a:p>
            <a:r>
              <a:rPr lang="en-US" dirty="0" smtClean="0"/>
              <a:t>Create a mind map on kidney homeostasis  </a:t>
            </a:r>
          </a:p>
          <a:p>
            <a:r>
              <a:rPr lang="en-US" dirty="0" smtClean="0"/>
              <a:t>RAFT writing activity on kidney transplant waiting list</a:t>
            </a:r>
          </a:p>
          <a:p>
            <a:r>
              <a:rPr lang="en-US" dirty="0" smtClean="0"/>
              <a:t>Prepare a poster campaign on effects of performance enhancing drugs and drinks on kidney homeostasis</a:t>
            </a:r>
          </a:p>
          <a:p>
            <a:r>
              <a:rPr lang="en-US" dirty="0" smtClean="0"/>
              <a:t>Create flowcharts for hormonal responses</a:t>
            </a:r>
          </a:p>
          <a:p>
            <a:r>
              <a:rPr lang="en-US" dirty="0" smtClean="0"/>
              <a:t>Create a song about kidney homeostasis</a:t>
            </a:r>
          </a:p>
          <a:p>
            <a:r>
              <a:rPr lang="en-US" dirty="0" smtClean="0"/>
              <a:t>Stations about applications of kidney </a:t>
            </a:r>
            <a:r>
              <a:rPr lang="en-US" dirty="0" smtClean="0"/>
              <a:t>homeostasis</a:t>
            </a:r>
          </a:p>
          <a:p>
            <a:r>
              <a:rPr lang="en-US" dirty="0" smtClean="0"/>
              <a:t>What foods have an impact on urine </a:t>
            </a:r>
            <a:r>
              <a:rPr lang="en-US" dirty="0" err="1" smtClean="0"/>
              <a:t>odour</a:t>
            </a:r>
            <a:r>
              <a:rPr lang="en-US" dirty="0" smtClean="0"/>
              <a:t> and </a:t>
            </a:r>
            <a:r>
              <a:rPr lang="en-US" dirty="0" err="1" smtClean="0"/>
              <a:t>colour</a:t>
            </a:r>
            <a:r>
              <a:rPr lang="en-US" dirty="0" smtClean="0"/>
              <a:t>?</a:t>
            </a:r>
            <a:endParaRPr lang="en-CA" dirty="0"/>
          </a:p>
          <a:p>
            <a:pPr marL="0" indent="0">
              <a:buNone/>
            </a:pPr>
            <a:endParaRPr lang="en-CA" dirty="0"/>
          </a:p>
        </p:txBody>
      </p:sp>
      <p:pic>
        <p:nvPicPr>
          <p:cNvPr id="32770" name="Picture 2" descr="C:\Users\Owner\AppData\Local\Microsoft\Windows\Temporary Internet Files\Content.IE5\0VC052Y9\MC900082285[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92280" y="766873"/>
            <a:ext cx="1901038" cy="15453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153860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143000"/>
          </a:xfrm>
        </p:spPr>
        <p:txBody>
          <a:bodyPr/>
          <a:lstStyle/>
          <a:p>
            <a:r>
              <a:rPr lang="en-CA" dirty="0" smtClean="0"/>
              <a:t>Differentiated Assessment </a:t>
            </a:r>
            <a:endParaRPr lang="en-CA" dirty="0"/>
          </a:p>
        </p:txBody>
      </p:sp>
      <p:sp>
        <p:nvSpPr>
          <p:cNvPr id="3" name="Content Placeholder 2"/>
          <p:cNvSpPr>
            <a:spLocks noGrp="1"/>
          </p:cNvSpPr>
          <p:nvPr>
            <p:ph idx="1"/>
          </p:nvPr>
        </p:nvSpPr>
        <p:spPr>
          <a:xfrm>
            <a:off x="467544" y="1684308"/>
            <a:ext cx="8229600" cy="4517856"/>
          </a:xfrm>
        </p:spPr>
        <p:txBody>
          <a:bodyPr>
            <a:normAutofit fontScale="25000" lnSpcReduction="20000"/>
          </a:bodyPr>
          <a:lstStyle/>
          <a:p>
            <a:pPr marL="0" indent="0">
              <a:buNone/>
            </a:pPr>
            <a:r>
              <a:rPr lang="en-US" sz="7200" i="1" dirty="0" smtClean="0">
                <a:solidFill>
                  <a:schemeClr val="accent2"/>
                </a:solidFill>
              </a:rPr>
              <a:t>Please refer to previous slides for details:</a:t>
            </a:r>
          </a:p>
          <a:p>
            <a:pPr marL="0" indent="0">
              <a:buNone/>
            </a:pPr>
            <a:endParaRPr lang="en-US" sz="5200" i="1" dirty="0" smtClean="0">
              <a:solidFill>
                <a:schemeClr val="accent1"/>
              </a:solidFill>
            </a:endParaRPr>
          </a:p>
          <a:p>
            <a:r>
              <a:rPr lang="en-US" sz="7600" dirty="0" smtClean="0"/>
              <a:t>Diagnostic Assessment (KWL Chart)</a:t>
            </a:r>
            <a:endParaRPr lang="en-CA" sz="7600" dirty="0"/>
          </a:p>
          <a:p>
            <a:r>
              <a:rPr lang="en-GB" sz="7600" dirty="0" smtClean="0"/>
              <a:t>Think-Pair-Share</a:t>
            </a:r>
          </a:p>
          <a:p>
            <a:r>
              <a:rPr lang="en-GB" sz="7600" dirty="0" smtClean="0"/>
              <a:t>Student-Teacher Conference</a:t>
            </a:r>
          </a:p>
          <a:p>
            <a:r>
              <a:rPr lang="en-GB" sz="7600" dirty="0" smtClean="0"/>
              <a:t>Journal Reflection</a:t>
            </a:r>
          </a:p>
          <a:p>
            <a:r>
              <a:rPr lang="en-GB" sz="7600" dirty="0" smtClean="0"/>
              <a:t>Game</a:t>
            </a:r>
          </a:p>
          <a:p>
            <a:r>
              <a:rPr lang="en-GB" sz="7600" dirty="0" smtClean="0"/>
              <a:t>Create a Model</a:t>
            </a:r>
            <a:endParaRPr lang="en-GB" sz="7600" dirty="0"/>
          </a:p>
          <a:p>
            <a:r>
              <a:rPr lang="en-GB" sz="7600" dirty="0" smtClean="0"/>
              <a:t>Laboratory Reports</a:t>
            </a:r>
          </a:p>
          <a:p>
            <a:r>
              <a:rPr lang="en-GB" sz="7600" dirty="0" smtClean="0"/>
              <a:t>Case Study</a:t>
            </a:r>
          </a:p>
          <a:p>
            <a:r>
              <a:rPr lang="en-GB" sz="7600" dirty="0" smtClean="0"/>
              <a:t>Debate</a:t>
            </a:r>
          </a:p>
          <a:p>
            <a:r>
              <a:rPr lang="en-GB" sz="7600" dirty="0" smtClean="0"/>
              <a:t>Oral Communication</a:t>
            </a:r>
          </a:p>
          <a:p>
            <a:r>
              <a:rPr lang="en-GB" sz="7600" dirty="0" smtClean="0"/>
              <a:t>Writing Assessment</a:t>
            </a:r>
          </a:p>
          <a:p>
            <a:r>
              <a:rPr lang="en-GB" sz="7600" dirty="0" smtClean="0"/>
              <a:t>Mind Map</a:t>
            </a:r>
          </a:p>
          <a:p>
            <a:r>
              <a:rPr lang="en-GB" sz="7600" dirty="0" smtClean="0"/>
              <a:t>Flow Charts</a:t>
            </a:r>
          </a:p>
          <a:p>
            <a:r>
              <a:rPr lang="en-GB" sz="7600" dirty="0" smtClean="0"/>
              <a:t>Create a song</a:t>
            </a:r>
          </a:p>
          <a:p>
            <a:r>
              <a:rPr lang="en-GB" sz="7600" dirty="0" smtClean="0"/>
              <a:t>Tests &amp; Quizzes</a:t>
            </a:r>
          </a:p>
          <a:p>
            <a:endParaRPr lang="en-GB" dirty="0" smtClean="0"/>
          </a:p>
          <a:p>
            <a:endParaRPr lang="en-CA" dirty="0"/>
          </a:p>
        </p:txBody>
      </p:sp>
      <p:pic>
        <p:nvPicPr>
          <p:cNvPr id="307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55823">
            <a:off x="5114308" y="2992293"/>
            <a:ext cx="28575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87347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Safety Considerations</a:t>
            </a:r>
            <a:endParaRPr lang="en-CA" dirty="0"/>
          </a:p>
        </p:txBody>
      </p:sp>
      <p:sp>
        <p:nvSpPr>
          <p:cNvPr id="3" name="Content Placeholder 2"/>
          <p:cNvSpPr>
            <a:spLocks noGrp="1"/>
          </p:cNvSpPr>
          <p:nvPr>
            <p:ph idx="1"/>
          </p:nvPr>
        </p:nvSpPr>
        <p:spPr/>
        <p:txBody>
          <a:bodyPr>
            <a:normAutofit fontScale="92500" lnSpcReduction="20000"/>
          </a:bodyPr>
          <a:lstStyle/>
          <a:p>
            <a:r>
              <a:rPr lang="en-US" dirty="0"/>
              <a:t>Due to health concerns, it may not be appropriate for some students to participate in an experiment which involves the consumption of diuretics.  </a:t>
            </a:r>
            <a:endParaRPr lang="en-US" dirty="0" smtClean="0"/>
          </a:p>
          <a:p>
            <a:pPr lvl="1"/>
            <a:r>
              <a:rPr lang="en-US" dirty="0" smtClean="0"/>
              <a:t>Be </a:t>
            </a:r>
            <a:r>
              <a:rPr lang="en-US" dirty="0"/>
              <a:t>sure that students do not exceed their normal coffee intake.  </a:t>
            </a:r>
            <a:endParaRPr lang="en-US" dirty="0" smtClean="0"/>
          </a:p>
          <a:p>
            <a:pPr lvl="1"/>
            <a:r>
              <a:rPr lang="en-US" dirty="0" smtClean="0"/>
              <a:t>Allow the option of students to research the topic </a:t>
            </a:r>
            <a:r>
              <a:rPr lang="en-US" i="1" dirty="0" smtClean="0"/>
              <a:t>or</a:t>
            </a:r>
            <a:r>
              <a:rPr lang="en-US" dirty="0" smtClean="0"/>
              <a:t> interview others about the topic</a:t>
            </a:r>
          </a:p>
          <a:p>
            <a:pPr marL="393192" lvl="1" indent="0">
              <a:buNone/>
            </a:pPr>
            <a:endParaRPr lang="en-US" dirty="0" smtClean="0"/>
          </a:p>
          <a:p>
            <a:r>
              <a:rPr lang="en-US" dirty="0" smtClean="0"/>
              <a:t>The </a:t>
            </a:r>
            <a:r>
              <a:rPr lang="en-US" dirty="0"/>
              <a:t>Fluid Balance Game can be dangerous as it involves students moving around the classroom and throwing objects.  The activity should be played in an open area where there is room to move.  Ensure that you are supervising the activity at all times.</a:t>
            </a:r>
            <a:endParaRPr lang="en-CA" dirty="0"/>
          </a:p>
          <a:p>
            <a:endParaRPr lang="en-CA" dirty="0"/>
          </a:p>
          <a:p>
            <a:pPr marL="0" indent="0">
              <a:buNone/>
            </a:pPr>
            <a:endParaRPr lang="en-CA" dirty="0"/>
          </a:p>
        </p:txBody>
      </p:sp>
      <p:pic>
        <p:nvPicPr>
          <p:cNvPr id="31746" name="Picture 2" descr="C:\Users\Owner\AppData\Local\Microsoft\Windows\Temporary Internet Files\Content.IE5\BNL2K6LA\MC90007879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53239" y="5121390"/>
            <a:ext cx="1583257" cy="15165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13340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Resources</a:t>
            </a:r>
            <a:endParaRPr lang="en-CA" dirty="0"/>
          </a:p>
        </p:txBody>
      </p:sp>
      <p:sp>
        <p:nvSpPr>
          <p:cNvPr id="3" name="Content Placeholder 2"/>
          <p:cNvSpPr>
            <a:spLocks noGrp="1"/>
          </p:cNvSpPr>
          <p:nvPr>
            <p:ph idx="1"/>
          </p:nvPr>
        </p:nvSpPr>
        <p:spPr/>
        <p:txBody>
          <a:bodyPr>
            <a:normAutofit fontScale="25000" lnSpcReduction="20000"/>
          </a:bodyPr>
          <a:lstStyle/>
          <a:p>
            <a:pPr marL="0" indent="0">
              <a:buNone/>
            </a:pPr>
            <a:r>
              <a:rPr lang="en-CA" sz="7200" b="1" u="sng" dirty="0" smtClean="0"/>
              <a:t>Online Resources:</a:t>
            </a:r>
          </a:p>
          <a:p>
            <a:pPr marL="0" indent="0">
              <a:buNone/>
            </a:pPr>
            <a:endParaRPr lang="en-CA" sz="7200" b="1" u="sng" dirty="0" smtClean="0"/>
          </a:p>
          <a:p>
            <a:r>
              <a:rPr lang="en-CA" sz="7200" dirty="0" smtClean="0"/>
              <a:t>Article about how human waste is recycled in Outer Space:  </a:t>
            </a:r>
            <a:r>
              <a:rPr lang="en-CA" sz="7200" dirty="0" smtClean="0">
                <a:hlinkClick r:id="rId2"/>
              </a:rPr>
              <a:t>http://science.nasa.gov/science-news/science-at-nasa/2001/ast03apr_2</a:t>
            </a:r>
            <a:endParaRPr lang="en-CA" sz="7200" dirty="0" smtClean="0"/>
          </a:p>
          <a:p>
            <a:r>
              <a:rPr lang="en-GB" sz="7200" dirty="0" smtClean="0"/>
              <a:t>Intro to Homeostasis Video:  </a:t>
            </a:r>
            <a:r>
              <a:rPr lang="en-GB" sz="7200" u="sng" dirty="0" smtClean="0">
                <a:hlinkClick r:id="rId3"/>
              </a:rPr>
              <a:t>http://www.learnerstv.com/animation/animation.php?ani=241&amp;cat=Biology</a:t>
            </a:r>
            <a:endParaRPr lang="en-CA" sz="7200" dirty="0" smtClean="0"/>
          </a:p>
          <a:p>
            <a:r>
              <a:rPr lang="en-GB" sz="7200" dirty="0" smtClean="0"/>
              <a:t>Micturition Reflex Video:  </a:t>
            </a:r>
            <a:r>
              <a:rPr lang="en-GB" sz="7200" u="sng" dirty="0" smtClean="0">
                <a:hlinkClick r:id="rId4"/>
              </a:rPr>
              <a:t>http://highered.mcgraw-hill.com/sites/0072507470/student_view0/chapter26/animation__micturition_reflex.html</a:t>
            </a:r>
            <a:endParaRPr lang="en-CA" sz="7200" dirty="0" smtClean="0"/>
          </a:p>
          <a:p>
            <a:r>
              <a:rPr lang="en-GB" sz="7200" dirty="0" smtClean="0"/>
              <a:t>Overview of Kidney Filtration Video:  </a:t>
            </a:r>
            <a:r>
              <a:rPr lang="en-GB" sz="7200" u="sng" dirty="0" smtClean="0">
                <a:hlinkClick r:id="rId5"/>
              </a:rPr>
              <a:t>http://health.howstuffworks.com/human-body/systems/kidney-urinary/adam-200032.htm</a:t>
            </a:r>
            <a:endParaRPr lang="en-CA" sz="7200" dirty="0" smtClean="0"/>
          </a:p>
          <a:p>
            <a:r>
              <a:rPr lang="en-GB" sz="7200" dirty="0" smtClean="0"/>
              <a:t>Interactive Video of Kidney Function:  </a:t>
            </a:r>
            <a:r>
              <a:rPr lang="en-GB" sz="7200" u="sng" dirty="0" smtClean="0">
                <a:hlinkClick r:id="rId6"/>
              </a:rPr>
              <a:t>http://www.kscience.co.uk/animations/kidney.swf</a:t>
            </a:r>
            <a:endParaRPr lang="en-CA" sz="7200" dirty="0" smtClean="0"/>
          </a:p>
          <a:p>
            <a:r>
              <a:rPr lang="en-GB" sz="7200" dirty="0" smtClean="0"/>
              <a:t>Negative Feedback Loop Animation:  </a:t>
            </a:r>
            <a:r>
              <a:rPr lang="en-GB" sz="7200" u="sng" dirty="0" smtClean="0">
                <a:hlinkClick r:id="rId7"/>
              </a:rPr>
              <a:t>http://bcs.whfreeman.com/thelifewire/content/chp42/4202s.swf</a:t>
            </a:r>
            <a:endParaRPr lang="en-CA" sz="7200" dirty="0" smtClean="0"/>
          </a:p>
          <a:p>
            <a:r>
              <a:rPr lang="en-GB" sz="7200" dirty="0" smtClean="0"/>
              <a:t>Urination Video:  </a:t>
            </a:r>
            <a:r>
              <a:rPr lang="en-GB" sz="7200" u="sng" dirty="0" smtClean="0">
                <a:hlinkClick r:id="rId8"/>
              </a:rPr>
              <a:t>http://www.learnerstv.com/animation/animation.php?ani=238&amp;cat=biology</a:t>
            </a:r>
            <a:endParaRPr lang="en-GB" sz="7200" u="sng" dirty="0" smtClean="0"/>
          </a:p>
          <a:p>
            <a:pPr marL="0" indent="0">
              <a:buNone/>
            </a:pPr>
            <a:endParaRPr lang="en-CA" sz="4900" dirty="0" smtClean="0"/>
          </a:p>
          <a:p>
            <a:endParaRPr lang="en-CA" dirty="0"/>
          </a:p>
        </p:txBody>
      </p:sp>
    </p:spTree>
    <p:extLst>
      <p:ext uri="{BB962C8B-B14F-4D97-AF65-F5344CB8AC3E}">
        <p14:creationId xmlns:p14="http://schemas.microsoft.com/office/powerpoint/2010/main" val="22594358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204864"/>
            <a:ext cx="8229600" cy="1143000"/>
          </a:xfrm>
        </p:spPr>
        <p:txBody>
          <a:bodyPr/>
          <a:lstStyle/>
          <a:p>
            <a:pPr algn="ctr"/>
            <a:r>
              <a:rPr lang="en-CA" dirty="0" smtClean="0"/>
              <a:t>Background Information</a:t>
            </a:r>
            <a:endParaRPr lang="en-CA" dirty="0"/>
          </a:p>
        </p:txBody>
      </p:sp>
    </p:spTree>
    <p:extLst>
      <p:ext uri="{BB962C8B-B14F-4D97-AF65-F5344CB8AC3E}">
        <p14:creationId xmlns:p14="http://schemas.microsoft.com/office/powerpoint/2010/main" val="392833828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Resources Continued</a:t>
            </a:r>
            <a:endParaRPr lang="en-CA" dirty="0"/>
          </a:p>
        </p:txBody>
      </p:sp>
      <p:sp>
        <p:nvSpPr>
          <p:cNvPr id="3" name="Content Placeholder 2"/>
          <p:cNvSpPr>
            <a:spLocks noGrp="1"/>
          </p:cNvSpPr>
          <p:nvPr>
            <p:ph idx="1"/>
          </p:nvPr>
        </p:nvSpPr>
        <p:spPr/>
        <p:txBody>
          <a:bodyPr>
            <a:normAutofit fontScale="25000" lnSpcReduction="20000"/>
          </a:bodyPr>
          <a:lstStyle/>
          <a:p>
            <a:pPr lvl="0">
              <a:buClr>
                <a:srgbClr val="0BD0D9"/>
              </a:buClr>
            </a:pPr>
            <a:r>
              <a:rPr lang="en-GB" sz="6800" dirty="0">
                <a:solidFill>
                  <a:prstClr val="black"/>
                </a:solidFill>
              </a:rPr>
              <a:t>Intro to Homeostasis GIZMO: </a:t>
            </a:r>
            <a:r>
              <a:rPr lang="en-GB" sz="6800" u="sng" dirty="0">
                <a:solidFill>
                  <a:prstClr val="black"/>
                </a:solidFill>
                <a:hlinkClick r:id="rId2"/>
              </a:rPr>
              <a:t>http://www.explorelearning.com/index.cfm?method=cResource.dspDetail&amp;ResourceID=519</a:t>
            </a:r>
            <a:endParaRPr lang="en-CA" sz="6800" dirty="0">
              <a:solidFill>
                <a:prstClr val="black"/>
              </a:solidFill>
            </a:endParaRPr>
          </a:p>
          <a:p>
            <a:pPr lvl="0">
              <a:buClr>
                <a:srgbClr val="0BD0D9"/>
              </a:buClr>
            </a:pPr>
            <a:r>
              <a:rPr lang="en-GB" sz="6800" dirty="0">
                <a:solidFill>
                  <a:prstClr val="black"/>
                </a:solidFill>
              </a:rPr>
              <a:t>Dehydration Case Study:  </a:t>
            </a:r>
            <a:r>
              <a:rPr lang="en-GB" sz="6800" u="sng" dirty="0">
                <a:solidFill>
                  <a:prstClr val="black"/>
                </a:solidFill>
                <a:hlinkClick r:id="rId3"/>
              </a:rPr>
              <a:t>http://sciencecases.lib.buffalo.edu/cs/files/dehydration.pdf</a:t>
            </a:r>
            <a:endParaRPr lang="en-CA" sz="6800" dirty="0">
              <a:solidFill>
                <a:prstClr val="black"/>
              </a:solidFill>
            </a:endParaRPr>
          </a:p>
          <a:p>
            <a:pPr lvl="0">
              <a:buClr>
                <a:srgbClr val="0BD0D9"/>
              </a:buClr>
            </a:pPr>
            <a:r>
              <a:rPr lang="en-GB" sz="6800" dirty="0">
                <a:solidFill>
                  <a:prstClr val="black"/>
                </a:solidFill>
              </a:rPr>
              <a:t>Virtual Urinalysis Lab (can be downloaded from site) – involves testing urine samples for diseases:  </a:t>
            </a:r>
            <a:r>
              <a:rPr lang="en-GB" sz="6800" u="sng" dirty="0">
                <a:solidFill>
                  <a:prstClr val="black"/>
                </a:solidFill>
                <a:hlinkClick r:id="rId4"/>
              </a:rPr>
              <a:t>http://</a:t>
            </a:r>
            <a:r>
              <a:rPr lang="en-GB" sz="6800" u="sng" dirty="0" smtClean="0">
                <a:solidFill>
                  <a:prstClr val="black"/>
                </a:solidFill>
                <a:hlinkClick r:id="rId4"/>
              </a:rPr>
              <a:t>biologyonline.us/Online%20A&amp;P/AP%202/Northland/AP2lab/Lab%201%20online/lab4/9.htm</a:t>
            </a:r>
            <a:endParaRPr lang="en-GB" sz="6800" u="sng" dirty="0" smtClean="0">
              <a:solidFill>
                <a:prstClr val="black"/>
              </a:solidFill>
            </a:endParaRPr>
          </a:p>
          <a:p>
            <a:pPr>
              <a:buClr>
                <a:srgbClr val="0BD0D9"/>
              </a:buClr>
            </a:pPr>
            <a:r>
              <a:rPr lang="en-GB" sz="6800" dirty="0"/>
              <a:t>Introduction to Homeostasis Video:  </a:t>
            </a:r>
            <a:r>
              <a:rPr lang="en-GB" sz="6800" u="sng" dirty="0">
                <a:hlinkClick r:id="rId5"/>
              </a:rPr>
              <a:t>http://www.learnerstv.com/animation/animation.php?ani=241&amp;cat=biology</a:t>
            </a:r>
            <a:endParaRPr lang="en-GB" sz="6800" u="sng" dirty="0"/>
          </a:p>
          <a:p>
            <a:pPr lvl="0">
              <a:buClr>
                <a:srgbClr val="0BD0D9"/>
              </a:buClr>
            </a:pPr>
            <a:r>
              <a:rPr lang="en-US" sz="6800" dirty="0" smtClean="0">
                <a:solidFill>
                  <a:prstClr val="black"/>
                </a:solidFill>
              </a:rPr>
              <a:t>Urine </a:t>
            </a:r>
            <a:r>
              <a:rPr lang="en-US" sz="6800" dirty="0">
                <a:solidFill>
                  <a:prstClr val="black"/>
                </a:solidFill>
              </a:rPr>
              <a:t>Formation chart:  </a:t>
            </a:r>
            <a:endParaRPr lang="en-CA" sz="6800" dirty="0">
              <a:solidFill>
                <a:prstClr val="black"/>
              </a:solidFill>
            </a:endParaRPr>
          </a:p>
          <a:p>
            <a:pPr marL="365760" lvl="1" indent="0">
              <a:buClr>
                <a:srgbClr val="0BD0D9"/>
              </a:buClr>
              <a:buNone/>
            </a:pPr>
            <a:r>
              <a:rPr lang="en-GB" sz="6800" u="sng" dirty="0">
                <a:solidFill>
                  <a:prstClr val="black"/>
                </a:solidFill>
                <a:hlinkClick r:id="rId6"/>
              </a:rPr>
              <a:t>http://</a:t>
            </a:r>
            <a:r>
              <a:rPr lang="en-GB" sz="6800" u="sng" dirty="0" smtClean="0">
                <a:solidFill>
                  <a:prstClr val="black"/>
                </a:solidFill>
                <a:hlinkClick r:id="rId6"/>
              </a:rPr>
              <a:t>www.clickandlearn.org/Bio/Gr12Bio/Homestasis.htm</a:t>
            </a:r>
            <a:endParaRPr lang="en-GB" sz="6800" u="sng" dirty="0" smtClean="0">
              <a:solidFill>
                <a:prstClr val="black"/>
              </a:solidFill>
            </a:endParaRPr>
          </a:p>
          <a:p>
            <a:pPr marL="365760" lvl="1" indent="0">
              <a:buClr>
                <a:srgbClr val="0BD0D9"/>
              </a:buClr>
              <a:buNone/>
            </a:pPr>
            <a:endParaRPr lang="en-CA" sz="6800" dirty="0">
              <a:solidFill>
                <a:prstClr val="black"/>
              </a:solidFill>
            </a:endParaRPr>
          </a:p>
          <a:p>
            <a:pPr marL="0" indent="0">
              <a:buNone/>
            </a:pPr>
            <a:endParaRPr lang="en-CA" sz="6800" dirty="0"/>
          </a:p>
          <a:p>
            <a:pPr marL="0" indent="0">
              <a:buNone/>
            </a:pPr>
            <a:r>
              <a:rPr lang="en-US" sz="6800" b="1" u="sng" dirty="0" smtClean="0"/>
              <a:t>Textbook:</a:t>
            </a:r>
            <a:endParaRPr lang="en-CA" sz="6800" dirty="0"/>
          </a:p>
          <a:p>
            <a:pPr marL="0" indent="0">
              <a:buNone/>
            </a:pPr>
            <a:r>
              <a:rPr lang="en-US" sz="6800" b="1" dirty="0"/>
              <a:t> </a:t>
            </a:r>
            <a:endParaRPr lang="en-CA" sz="6800" dirty="0"/>
          </a:p>
          <a:p>
            <a:r>
              <a:rPr lang="en-US" sz="6800" dirty="0"/>
              <a:t>Blake, et al.  </a:t>
            </a:r>
            <a:r>
              <a:rPr lang="en-US" sz="6800" u="sng" dirty="0"/>
              <a:t>Biology 12</a:t>
            </a:r>
            <a:r>
              <a:rPr lang="en-US" sz="6800" dirty="0"/>
              <a:t>.  Toronto: </a:t>
            </a:r>
            <a:r>
              <a:rPr lang="en-US" sz="6800" i="1" dirty="0"/>
              <a:t>McGraw-Hill Ryerson</a:t>
            </a:r>
            <a:r>
              <a:rPr lang="en-US" sz="6800" dirty="0"/>
              <a:t>, 2002.</a:t>
            </a:r>
            <a:endParaRPr lang="en-CA" sz="6800" dirty="0"/>
          </a:p>
          <a:p>
            <a:endParaRPr lang="en-CA" dirty="0"/>
          </a:p>
        </p:txBody>
      </p:sp>
    </p:spTree>
    <p:extLst>
      <p:ext uri="{BB962C8B-B14F-4D97-AF65-F5344CB8AC3E}">
        <p14:creationId xmlns:p14="http://schemas.microsoft.com/office/powerpoint/2010/main" val="7924049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80728"/>
            <a:ext cx="8229600" cy="1143000"/>
          </a:xfrm>
        </p:spPr>
        <p:txBody>
          <a:bodyPr>
            <a:normAutofit fontScale="90000"/>
          </a:bodyPr>
          <a:lstStyle/>
          <a:p>
            <a:r>
              <a:rPr lang="en-CA" dirty="0" smtClean="0"/>
              <a:t>How does the body maintain a stable state?</a:t>
            </a:r>
            <a:endParaRPr lang="en-CA" dirty="0"/>
          </a:p>
        </p:txBody>
      </p:sp>
      <p:sp>
        <p:nvSpPr>
          <p:cNvPr id="3" name="Content Placeholder 2"/>
          <p:cNvSpPr>
            <a:spLocks noGrp="1"/>
          </p:cNvSpPr>
          <p:nvPr>
            <p:ph idx="1"/>
          </p:nvPr>
        </p:nvSpPr>
        <p:spPr>
          <a:xfrm>
            <a:off x="467544" y="2276872"/>
            <a:ext cx="8229600" cy="4263752"/>
          </a:xfrm>
        </p:spPr>
        <p:txBody>
          <a:bodyPr>
            <a:normAutofit/>
          </a:bodyPr>
          <a:lstStyle/>
          <a:p>
            <a:r>
              <a:rPr lang="en-US" sz="2200" dirty="0"/>
              <a:t>The body has developed physiological and biochemical mechanisms that allow it to maintain its internal environment in a relatively </a:t>
            </a:r>
            <a:r>
              <a:rPr lang="en-US" sz="2200" u="sng" dirty="0"/>
              <a:t>stable</a:t>
            </a:r>
            <a:r>
              <a:rPr lang="en-US" sz="2200" dirty="0"/>
              <a:t> state.  The body is able to do so in the face of external stresses such as high or low temperatures and internal stresses such as fever and infection.   </a:t>
            </a:r>
            <a:endParaRPr lang="en-CA" sz="2200" dirty="0"/>
          </a:p>
          <a:p>
            <a:endParaRPr lang="en-CA" sz="2200" dirty="0"/>
          </a:p>
          <a:p>
            <a:r>
              <a:rPr lang="en-US" sz="2200" b="1" dirty="0" smtClean="0">
                <a:solidFill>
                  <a:schemeClr val="accent2"/>
                </a:solidFill>
              </a:rPr>
              <a:t>Homeostasis</a:t>
            </a:r>
            <a:r>
              <a:rPr lang="en-US" sz="2200" dirty="0" smtClean="0"/>
              <a:t> is a state of </a:t>
            </a:r>
            <a:r>
              <a:rPr lang="en-US" sz="2200" i="1" dirty="0" smtClean="0"/>
              <a:t>balance</a:t>
            </a:r>
            <a:r>
              <a:rPr lang="en-US" sz="2200" dirty="0" smtClean="0"/>
              <a:t> inside the body, where the body systems work together to keep it functioning normally. The endocrine system keeps this internal balancing act going by releasing chemicals called hormones. This release of hormones is controlled by negative feedback mechanisms.</a:t>
            </a:r>
          </a:p>
          <a:p>
            <a:endParaRPr lang="en-US" dirty="0"/>
          </a:p>
          <a:p>
            <a:pPr marL="0" indent="0">
              <a:buNone/>
            </a:pPr>
            <a:endParaRPr lang="en-CA" dirty="0"/>
          </a:p>
          <a:p>
            <a:endParaRPr lang="en-CA" dirty="0"/>
          </a:p>
        </p:txBody>
      </p:sp>
      <p:pic>
        <p:nvPicPr>
          <p:cNvPr id="11269" name="Picture 5" descr="C:\Users\Owner\AppData\Local\Microsoft\Windows\Temporary Internet Files\Content.IE5\FU75R2I6\MC90001305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67045" y="1412776"/>
            <a:ext cx="872587" cy="10805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46223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80728"/>
            <a:ext cx="8229600" cy="1143000"/>
          </a:xfrm>
        </p:spPr>
        <p:txBody>
          <a:bodyPr>
            <a:normAutofit fontScale="90000"/>
          </a:bodyPr>
          <a:lstStyle/>
          <a:p>
            <a:r>
              <a:rPr lang="en-CA" dirty="0" smtClean="0"/>
              <a:t>Video &amp; Virtual Lab:  </a:t>
            </a:r>
            <a:br>
              <a:rPr lang="en-CA" dirty="0" smtClean="0"/>
            </a:br>
            <a:r>
              <a:rPr lang="en-CA" dirty="0" smtClean="0"/>
              <a:t>Introduction to Homeostasis</a:t>
            </a:r>
            <a:endParaRPr lang="en-CA" dirty="0"/>
          </a:p>
        </p:txBody>
      </p:sp>
      <p:sp>
        <p:nvSpPr>
          <p:cNvPr id="3" name="Content Placeholder 2"/>
          <p:cNvSpPr>
            <a:spLocks noGrp="1"/>
          </p:cNvSpPr>
          <p:nvPr>
            <p:ph idx="1"/>
          </p:nvPr>
        </p:nvSpPr>
        <p:spPr>
          <a:xfrm>
            <a:off x="467544" y="2348880"/>
            <a:ext cx="8229600" cy="4389120"/>
          </a:xfrm>
        </p:spPr>
        <p:txBody>
          <a:bodyPr>
            <a:normAutofit/>
          </a:bodyPr>
          <a:lstStyle/>
          <a:p>
            <a:pPr marL="0" indent="0">
              <a:buNone/>
            </a:pPr>
            <a:r>
              <a:rPr lang="en-US" sz="2200" dirty="0" smtClean="0">
                <a:solidFill>
                  <a:schemeClr val="accent2"/>
                </a:solidFill>
              </a:rPr>
              <a:t>VIDEO: </a:t>
            </a:r>
          </a:p>
          <a:p>
            <a:r>
              <a:rPr lang="en-US" sz="2200" dirty="0"/>
              <a:t>E</a:t>
            </a:r>
            <a:r>
              <a:rPr lang="en-US" sz="2200" dirty="0" smtClean="0"/>
              <a:t>xplains </a:t>
            </a:r>
            <a:r>
              <a:rPr lang="en-US" sz="2200" dirty="0"/>
              <a:t>homeostasis for students learning the topic </a:t>
            </a:r>
            <a:r>
              <a:rPr lang="en-US" sz="2200" dirty="0" smtClean="0"/>
              <a:t>for the </a:t>
            </a:r>
            <a:r>
              <a:rPr lang="en-US" sz="2200" dirty="0"/>
              <a:t>first </a:t>
            </a:r>
            <a:r>
              <a:rPr lang="en-US" sz="2200" dirty="0" smtClean="0"/>
              <a:t>time</a:t>
            </a:r>
          </a:p>
          <a:p>
            <a:pPr marL="0" indent="0">
              <a:buNone/>
            </a:pPr>
            <a:r>
              <a:rPr lang="en-US" sz="2200" dirty="0"/>
              <a:t> </a:t>
            </a:r>
            <a:r>
              <a:rPr lang="en-CA" sz="1900" u="sng" dirty="0">
                <a:hlinkClick r:id="rId2"/>
              </a:rPr>
              <a:t>http://www.learnerstv.com/animation/animation.php?ani=241&amp;cat=Biology</a:t>
            </a:r>
            <a:endParaRPr lang="en-CA" sz="1900" u="sng" dirty="0"/>
          </a:p>
          <a:p>
            <a:pPr marL="0" indent="0">
              <a:buNone/>
            </a:pPr>
            <a:endParaRPr lang="en-CA" sz="2200" dirty="0"/>
          </a:p>
          <a:p>
            <a:pPr marL="0" indent="0">
              <a:buNone/>
            </a:pPr>
            <a:r>
              <a:rPr lang="en-CA" sz="2200" dirty="0" smtClean="0">
                <a:solidFill>
                  <a:schemeClr val="accent2"/>
                </a:solidFill>
              </a:rPr>
              <a:t>GIZMO: </a:t>
            </a:r>
          </a:p>
          <a:p>
            <a:r>
              <a:rPr lang="en-CA" sz="2200" dirty="0" smtClean="0"/>
              <a:t>As external temperature and internal water and blood sugar levels change, adjust factors </a:t>
            </a:r>
            <a:r>
              <a:rPr lang="en-CA" sz="2200" dirty="0"/>
              <a:t>to maintain </a:t>
            </a:r>
            <a:r>
              <a:rPr lang="en-CA" sz="2200" dirty="0" smtClean="0"/>
              <a:t>internal stability.  </a:t>
            </a:r>
          </a:p>
          <a:p>
            <a:pPr marL="0" indent="0">
              <a:buNone/>
            </a:pPr>
            <a:r>
              <a:rPr lang="en-CA" sz="1900" u="sng" dirty="0" smtClean="0">
                <a:hlinkClick r:id="rId3"/>
              </a:rPr>
              <a:t>http</a:t>
            </a:r>
            <a:r>
              <a:rPr lang="en-CA" sz="1900" u="sng" dirty="0">
                <a:hlinkClick r:id="rId3"/>
              </a:rPr>
              <a:t>://www.explorelearning.com/index.cfm?method=cResource.dspDetail&amp;ResourceID=519</a:t>
            </a:r>
            <a:endParaRPr lang="en-CA" sz="1900" dirty="0"/>
          </a:p>
          <a:p>
            <a:endParaRPr lang="en-CA" dirty="0"/>
          </a:p>
        </p:txBody>
      </p:sp>
    </p:spTree>
    <p:extLst>
      <p:ext uri="{BB962C8B-B14F-4D97-AF65-F5344CB8AC3E}">
        <p14:creationId xmlns:p14="http://schemas.microsoft.com/office/powerpoint/2010/main" val="16789778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764704"/>
            <a:ext cx="2354939" cy="2632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684584" y="692696"/>
            <a:ext cx="8229600" cy="1143000"/>
          </a:xfrm>
        </p:spPr>
        <p:txBody>
          <a:bodyPr/>
          <a:lstStyle/>
          <a:p>
            <a:pPr algn="ctr"/>
            <a:r>
              <a:rPr lang="en-CA" dirty="0" smtClean="0"/>
              <a:t>Negative Feedback Loop</a:t>
            </a:r>
            <a:endParaRPr lang="en-CA" dirty="0"/>
          </a:p>
        </p:txBody>
      </p:sp>
      <p:sp>
        <p:nvSpPr>
          <p:cNvPr id="3" name="Content Placeholder 2"/>
          <p:cNvSpPr>
            <a:spLocks noGrp="1"/>
          </p:cNvSpPr>
          <p:nvPr>
            <p:ph idx="1"/>
          </p:nvPr>
        </p:nvSpPr>
        <p:spPr>
          <a:xfrm>
            <a:off x="611560" y="2101316"/>
            <a:ext cx="8229600" cy="4733880"/>
          </a:xfrm>
        </p:spPr>
        <p:txBody>
          <a:bodyPr>
            <a:normAutofit fontScale="25000" lnSpcReduction="20000"/>
          </a:bodyPr>
          <a:lstStyle/>
          <a:p>
            <a:r>
              <a:rPr lang="en-US" sz="8000" dirty="0" smtClean="0"/>
              <a:t>A </a:t>
            </a:r>
            <a:r>
              <a:rPr lang="en-US" sz="8000" dirty="0"/>
              <a:t>process that </a:t>
            </a:r>
            <a:r>
              <a:rPr lang="en-US" sz="8000" dirty="0" smtClean="0"/>
              <a:t>detects and </a:t>
            </a:r>
            <a:r>
              <a:rPr lang="en-US" sz="8000" dirty="0"/>
              <a:t>reverses deviations from </a:t>
            </a:r>
            <a:r>
              <a:rPr lang="en-US" sz="8000" dirty="0" smtClean="0"/>
              <a:t>                           normal </a:t>
            </a:r>
            <a:r>
              <a:rPr lang="en-US" sz="8000" dirty="0"/>
              <a:t>body constants. </a:t>
            </a:r>
            <a:endParaRPr lang="en-US" sz="8000" dirty="0" smtClean="0"/>
          </a:p>
          <a:p>
            <a:pPr marL="0" indent="0">
              <a:buNone/>
            </a:pPr>
            <a:endParaRPr lang="en-US" sz="8000" dirty="0" smtClean="0"/>
          </a:p>
          <a:p>
            <a:r>
              <a:rPr lang="en-US" sz="8000" dirty="0" smtClean="0"/>
              <a:t>3 parts:  </a:t>
            </a:r>
            <a:r>
              <a:rPr lang="en-US" sz="8000" dirty="0"/>
              <a:t>a receptor, an integrator, and an effector.</a:t>
            </a:r>
            <a:endParaRPr lang="en-CA" sz="8000" dirty="0"/>
          </a:p>
          <a:p>
            <a:pPr lvl="0"/>
            <a:endParaRPr lang="en-US" sz="8000" dirty="0" smtClean="0"/>
          </a:p>
          <a:p>
            <a:pPr lvl="0"/>
            <a:r>
              <a:rPr lang="en-US" sz="8000" dirty="0" smtClean="0"/>
              <a:t>start </a:t>
            </a:r>
            <a:r>
              <a:rPr lang="en-US" sz="8000" dirty="0"/>
              <a:t>at normal </a:t>
            </a:r>
            <a:r>
              <a:rPr lang="en-US" sz="8000" dirty="0" smtClean="0"/>
              <a:t>range  </a:t>
            </a:r>
            <a:r>
              <a:rPr lang="en-US" sz="8000" dirty="0" smtClean="0">
                <a:sym typeface="Wingdings" pitchFamily="2" charset="2"/>
              </a:rPr>
              <a:t>  </a:t>
            </a:r>
            <a:r>
              <a:rPr lang="en-US" sz="8000" dirty="0" smtClean="0"/>
              <a:t>go </a:t>
            </a:r>
            <a:r>
              <a:rPr lang="en-US" sz="8000" dirty="0"/>
              <a:t>beyond normal </a:t>
            </a:r>
            <a:r>
              <a:rPr lang="en-US" sz="8000" dirty="0" smtClean="0"/>
              <a:t>range  </a:t>
            </a:r>
            <a:r>
              <a:rPr lang="en-US" sz="8000" dirty="0" smtClean="0">
                <a:sym typeface="Wingdings" pitchFamily="2" charset="2"/>
              </a:rPr>
              <a:t>  </a:t>
            </a:r>
            <a:r>
              <a:rPr lang="en-US" sz="8000" dirty="0" smtClean="0"/>
              <a:t>return </a:t>
            </a:r>
            <a:r>
              <a:rPr lang="en-US" sz="8000" dirty="0"/>
              <a:t>to normal</a:t>
            </a:r>
            <a:endParaRPr lang="en-CA" sz="8000" dirty="0"/>
          </a:p>
          <a:p>
            <a:endParaRPr lang="en-CA" sz="8000" dirty="0" smtClean="0"/>
          </a:p>
          <a:p>
            <a:pPr marL="0" indent="0">
              <a:buNone/>
            </a:pPr>
            <a:r>
              <a:rPr lang="en-US" sz="8000" u="sng" dirty="0" smtClean="0"/>
              <a:t>Sensory Receptors:</a:t>
            </a:r>
          </a:p>
          <a:p>
            <a:pPr marL="0" indent="0">
              <a:buNone/>
            </a:pPr>
            <a:r>
              <a:rPr lang="en-US" sz="8000" dirty="0"/>
              <a:t> </a:t>
            </a:r>
            <a:endParaRPr lang="en-CA" sz="8000" dirty="0"/>
          </a:p>
          <a:p>
            <a:r>
              <a:rPr lang="en-US" sz="8000" dirty="0" smtClean="0"/>
              <a:t>found </a:t>
            </a:r>
            <a:r>
              <a:rPr lang="en-US" sz="8000" dirty="0"/>
              <a:t>throughout every body organ and </a:t>
            </a:r>
            <a:r>
              <a:rPr lang="en-US" sz="8000" dirty="0" smtClean="0"/>
              <a:t>tissue.</a:t>
            </a:r>
          </a:p>
          <a:p>
            <a:r>
              <a:rPr lang="en-US" sz="8000" dirty="0" smtClean="0"/>
              <a:t>Function </a:t>
            </a:r>
            <a:r>
              <a:rPr lang="en-US" sz="8000" dirty="0"/>
              <a:t>is to send nerve impulses (stimuli) to the brain in response to environmental </a:t>
            </a:r>
            <a:r>
              <a:rPr lang="en-US" sz="8000" dirty="0" smtClean="0"/>
              <a:t>information</a:t>
            </a:r>
          </a:p>
          <a:p>
            <a:r>
              <a:rPr lang="en-US" sz="8000" dirty="0" smtClean="0"/>
              <a:t>monitor </a:t>
            </a:r>
            <a:r>
              <a:rPr lang="en-US" sz="8000" dirty="0"/>
              <a:t>the body’s internal conditions, such as temperature, blood pH, blood sugar, and blood pressure, on a continual basis.  </a:t>
            </a:r>
            <a:endParaRPr lang="en-CA" sz="8000" dirty="0"/>
          </a:p>
          <a:p>
            <a:pPr marL="0" indent="0">
              <a:buNone/>
            </a:pPr>
            <a:endParaRPr lang="en-US" sz="8000" dirty="0" smtClean="0"/>
          </a:p>
          <a:p>
            <a:pPr marL="0" indent="0">
              <a:buNone/>
            </a:pPr>
            <a:endParaRPr lang="en-CA" sz="8000" dirty="0"/>
          </a:p>
          <a:p>
            <a:endParaRPr lang="en-CA" dirty="0"/>
          </a:p>
        </p:txBody>
      </p:sp>
    </p:spTree>
    <p:extLst>
      <p:ext uri="{BB962C8B-B14F-4D97-AF65-F5344CB8AC3E}">
        <p14:creationId xmlns:p14="http://schemas.microsoft.com/office/powerpoint/2010/main" val="19383957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143000"/>
          </a:xfrm>
        </p:spPr>
        <p:txBody>
          <a:bodyPr>
            <a:normAutofit fontScale="90000"/>
          </a:bodyPr>
          <a:lstStyle/>
          <a:p>
            <a:r>
              <a:rPr lang="en-CA" dirty="0" smtClean="0"/>
              <a:t>Negative Feedback Loop Animation</a:t>
            </a:r>
            <a:endParaRPr lang="en-CA" dirty="0"/>
          </a:p>
        </p:txBody>
      </p:sp>
      <p:sp>
        <p:nvSpPr>
          <p:cNvPr id="3" name="Content Placeholder 2"/>
          <p:cNvSpPr>
            <a:spLocks noGrp="1"/>
          </p:cNvSpPr>
          <p:nvPr>
            <p:ph idx="1"/>
          </p:nvPr>
        </p:nvSpPr>
        <p:spPr/>
        <p:txBody>
          <a:bodyPr>
            <a:normAutofit/>
          </a:bodyPr>
          <a:lstStyle/>
          <a:p>
            <a:r>
              <a:rPr lang="en-US" sz="2000" dirty="0" smtClean="0"/>
              <a:t>is </a:t>
            </a:r>
            <a:r>
              <a:rPr lang="en-US" sz="2000" dirty="0"/>
              <a:t>an interactive online activity which can be used as a demonstration by the teacher using a projector, or can be an interactive activity for the students if a computer lab is booked. </a:t>
            </a:r>
            <a:endParaRPr lang="en-CA" sz="2000" dirty="0"/>
          </a:p>
          <a:p>
            <a:pPr marL="0" indent="0" algn="ctr">
              <a:buNone/>
            </a:pPr>
            <a:r>
              <a:rPr lang="en-US" sz="2000" u="sng" dirty="0" smtClean="0">
                <a:hlinkClick r:id="rId2"/>
              </a:rPr>
              <a:t>http</a:t>
            </a:r>
            <a:r>
              <a:rPr lang="en-US" sz="2000" u="sng" dirty="0">
                <a:hlinkClick r:id="rId2"/>
              </a:rPr>
              <a:t>://www.khanacademy.org/video/the-kidney-and-nephron?playlist=Biology</a:t>
            </a:r>
            <a:endParaRPr lang="en-CA" sz="2000" dirty="0"/>
          </a:p>
          <a:p>
            <a:endParaRPr lang="en-CA" sz="2000" u="sng" dirty="0" smtClean="0">
              <a:hlinkClick r:id="rId2"/>
            </a:endParaRPr>
          </a:p>
          <a:p>
            <a:pPr marL="0" indent="0">
              <a:buNone/>
            </a:pPr>
            <a:endParaRPr lang="en-CA" sz="2800" u="sng" dirty="0">
              <a:hlinkClick r:id="rId2"/>
            </a:endParaRPr>
          </a:p>
          <a:p>
            <a:pPr marL="0" indent="0">
              <a:buNone/>
            </a:pPr>
            <a:endParaRPr lang="en-CA" sz="2800" u="sng" dirty="0" smtClean="0">
              <a:hlinkClick r:id="rId2"/>
            </a:endParaRPr>
          </a:p>
          <a:p>
            <a:pPr marL="0" indent="0">
              <a:buNone/>
            </a:pPr>
            <a:endParaRPr lang="en-CA" sz="2800" u="sng" dirty="0">
              <a:hlinkClick r:id="rId2"/>
            </a:endParaRPr>
          </a:p>
          <a:p>
            <a:pPr marL="0" indent="0">
              <a:buNone/>
            </a:pPr>
            <a:endParaRPr lang="en-CA" sz="2800" u="sng" dirty="0" smtClean="0">
              <a:hlinkClick r:id="rId2"/>
            </a:endParaRPr>
          </a:p>
          <a:p>
            <a:pPr marL="0" indent="0">
              <a:buNone/>
            </a:pPr>
            <a:endParaRPr lang="en-CA" dirty="0"/>
          </a:p>
        </p:txBody>
      </p:sp>
      <p:pic>
        <p:nvPicPr>
          <p:cNvPr id="1433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6004" y="3933056"/>
            <a:ext cx="7109254" cy="2207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05925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Positive Feedback Loop</a:t>
            </a:r>
            <a:endParaRPr lang="en-CA" dirty="0"/>
          </a:p>
        </p:txBody>
      </p:sp>
      <p:sp>
        <p:nvSpPr>
          <p:cNvPr id="3" name="Content Placeholder 2"/>
          <p:cNvSpPr>
            <a:spLocks noGrp="1"/>
          </p:cNvSpPr>
          <p:nvPr>
            <p:ph idx="1"/>
          </p:nvPr>
        </p:nvSpPr>
        <p:spPr/>
        <p:txBody>
          <a:bodyPr/>
          <a:lstStyle/>
          <a:p>
            <a:pPr lvl="0"/>
            <a:endParaRPr lang="en-US" dirty="0" smtClean="0"/>
          </a:p>
          <a:p>
            <a:pPr lvl="0"/>
            <a:r>
              <a:rPr lang="en-US" dirty="0" smtClean="0"/>
              <a:t>less </a:t>
            </a:r>
            <a:r>
              <a:rPr lang="en-US" dirty="0"/>
              <a:t>common in types of homeostasis</a:t>
            </a:r>
            <a:endParaRPr lang="en-CA" dirty="0"/>
          </a:p>
          <a:p>
            <a:pPr lvl="0"/>
            <a:r>
              <a:rPr lang="en-US" dirty="0"/>
              <a:t>positive feedback systems reinforce any changes -- they move the controlled variable even further away from a steady state, causing a discrete physiological event to be accomplished rapidly. </a:t>
            </a:r>
            <a:endParaRPr lang="en-CA" dirty="0"/>
          </a:p>
          <a:p>
            <a:endParaRPr lang="en-CA" dirty="0"/>
          </a:p>
        </p:txBody>
      </p:sp>
    </p:spTree>
    <p:extLst>
      <p:ext uri="{BB962C8B-B14F-4D97-AF65-F5344CB8AC3E}">
        <p14:creationId xmlns:p14="http://schemas.microsoft.com/office/powerpoint/2010/main" val="37767350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2819</TotalTime>
  <Words>2002</Words>
  <Application>Microsoft Office PowerPoint</Application>
  <PresentationFormat>On-screen Show (4:3)</PresentationFormat>
  <Paragraphs>303</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Flow</vt:lpstr>
      <vt:lpstr>SBI4U Kidney Homeostasis</vt:lpstr>
      <vt:lpstr>Curriculum Expectations</vt:lpstr>
      <vt:lpstr>Lesson Sequence</vt:lpstr>
      <vt:lpstr>Background Information</vt:lpstr>
      <vt:lpstr>How does the body maintain a stable state?</vt:lpstr>
      <vt:lpstr>Video &amp; Virtual Lab:   Introduction to Homeostasis</vt:lpstr>
      <vt:lpstr>Negative Feedback Loop</vt:lpstr>
      <vt:lpstr>Negative Feedback Loop Animation</vt:lpstr>
      <vt:lpstr>Positive Feedback Loop</vt:lpstr>
      <vt:lpstr>Bodily Constants</vt:lpstr>
      <vt:lpstr>PowerPoint Presentation</vt:lpstr>
      <vt:lpstr>Kidney Homeostasis</vt:lpstr>
      <vt:lpstr>Think-Pair-Share Opening Activity</vt:lpstr>
      <vt:lpstr>PowerPoint Presentation</vt:lpstr>
      <vt:lpstr>Diagnostic Assessment</vt:lpstr>
      <vt:lpstr>What role do the kidneys play in homeostasis?</vt:lpstr>
      <vt:lpstr>The Kidney and Homeostasis</vt:lpstr>
      <vt:lpstr>Water Balance Inquiry Activity</vt:lpstr>
      <vt:lpstr>Physiological Effects of Coffee</vt:lpstr>
      <vt:lpstr>1.  Water Balance</vt:lpstr>
      <vt:lpstr>Fluid Balance Game</vt:lpstr>
      <vt:lpstr>Fluid Balance Game Continued</vt:lpstr>
      <vt:lpstr>Dehydration Case Study</vt:lpstr>
      <vt:lpstr>2.  Blood Pressure</vt:lpstr>
      <vt:lpstr>3.  Blood Composition</vt:lpstr>
      <vt:lpstr>4.  Blood pH</vt:lpstr>
      <vt:lpstr>Four-Corners Activity</vt:lpstr>
      <vt:lpstr>5.  Waste Removal</vt:lpstr>
      <vt:lpstr>Urine Formation in the Nephron</vt:lpstr>
      <vt:lpstr>Urination Videos</vt:lpstr>
      <vt:lpstr>Student Activity: Create a Model of the Excretory Filtering System</vt:lpstr>
      <vt:lpstr>Urinalysis Virtual Lab</vt:lpstr>
      <vt:lpstr>Student Misconceptions</vt:lpstr>
      <vt:lpstr>Real-Life Applications</vt:lpstr>
      <vt:lpstr>Debate</vt:lpstr>
      <vt:lpstr>Other Activities</vt:lpstr>
      <vt:lpstr>Differentiated Assessment </vt:lpstr>
      <vt:lpstr>Safety Considerations</vt:lpstr>
      <vt:lpstr>Resources</vt:lpstr>
      <vt:lpstr>Resources Continued</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Kidney Homeostasis</dc:title>
  <dc:creator>Owner</dc:creator>
  <cp:lastModifiedBy>Owner</cp:lastModifiedBy>
  <cp:revision>132</cp:revision>
  <dcterms:created xsi:type="dcterms:W3CDTF">2011-11-22T04:06:15Z</dcterms:created>
  <dcterms:modified xsi:type="dcterms:W3CDTF">2011-11-24T03:31:43Z</dcterms:modified>
</cp:coreProperties>
</file>